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4" r:id="rId5"/>
    <p:sldId id="265" r:id="rId6"/>
    <p:sldId id="266" r:id="rId7"/>
    <p:sldId id="267" r:id="rId8"/>
    <p:sldId id="263" r:id="rId9"/>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9FBB5B-AB47-4159-90C4-D3D970C87F87}" type="datetimeFigureOut">
              <a:rPr lang="et-EE" smtClean="0"/>
              <a:t>30.03.2021</a:t>
            </a:fld>
            <a:endParaRPr lang="et-EE"/>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E71889-411E-4614-89E1-576E03C273EA}" type="slidenum">
              <a:rPr lang="et-EE" smtClean="0"/>
              <a:t>‹#›</a:t>
            </a:fld>
            <a:endParaRPr lang="et-EE"/>
          </a:p>
        </p:txBody>
      </p:sp>
    </p:spTree>
    <p:extLst>
      <p:ext uri="{BB962C8B-B14F-4D97-AF65-F5344CB8AC3E}">
        <p14:creationId xmlns:p14="http://schemas.microsoft.com/office/powerpoint/2010/main" val="1543007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64253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c3fed2dbc7_0_1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c3fed2dbc7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83607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1122363"/>
            <a:ext cx="9144000" cy="2387600"/>
          </a:xfrm>
        </p:spPr>
        <p:txBody>
          <a:bodyPr anchor="b"/>
          <a:lstStyle>
            <a:lvl1pPr algn="ctr">
              <a:defRPr sz="6000"/>
            </a:lvl1pPr>
          </a:lstStyle>
          <a:p>
            <a:r>
              <a:rPr lang="et-EE" smtClean="0"/>
              <a:t>Muutke pealkirja laadi</a:t>
            </a:r>
            <a:endParaRPr lang="et-EE"/>
          </a:p>
        </p:txBody>
      </p:sp>
      <p:sp>
        <p:nvSpPr>
          <p:cNvPr id="3" name="Alapealkiri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smtClean="0"/>
              <a:t>Klõpsake juhtslaidi alapealkirja laadi redigeerimiseks</a:t>
            </a:r>
            <a:endParaRPr lang="et-EE"/>
          </a:p>
        </p:txBody>
      </p:sp>
      <p:sp>
        <p:nvSpPr>
          <p:cNvPr id="4" name="Kuupäeva kohatäide 3"/>
          <p:cNvSpPr>
            <a:spLocks noGrp="1"/>
          </p:cNvSpPr>
          <p:nvPr>
            <p:ph type="dt" sz="half" idx="10"/>
          </p:nvPr>
        </p:nvSpPr>
        <p:spPr/>
        <p:txBody>
          <a:bodyPr/>
          <a:lstStyle/>
          <a:p>
            <a:fld id="{3EFC93F0-12CB-4A1F-805A-E3C061FB10FB}" type="datetimeFigureOut">
              <a:rPr lang="et-EE" smtClean="0"/>
              <a:t>30.03.2021</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53D520D0-F33F-4524-B988-D85661AED416}" type="slidenum">
              <a:rPr lang="et-EE" smtClean="0"/>
              <a:t>‹#›</a:t>
            </a:fld>
            <a:endParaRPr lang="et-EE"/>
          </a:p>
        </p:txBody>
      </p:sp>
    </p:spTree>
    <p:extLst>
      <p:ext uri="{BB962C8B-B14F-4D97-AF65-F5344CB8AC3E}">
        <p14:creationId xmlns:p14="http://schemas.microsoft.com/office/powerpoint/2010/main" val="2977362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Vertikaalteksti kohatäide 2"/>
          <p:cNvSpPr>
            <a:spLocks noGrp="1"/>
          </p:cNvSpPr>
          <p:nvPr>
            <p:ph type="body" orient="vert" idx="1"/>
          </p:nvPr>
        </p:nvSpPr>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3EFC93F0-12CB-4A1F-805A-E3C061FB10FB}" type="datetimeFigureOut">
              <a:rPr lang="et-EE" smtClean="0"/>
              <a:t>30.03.2021</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53D520D0-F33F-4524-B988-D85661AED416}" type="slidenum">
              <a:rPr lang="et-EE" smtClean="0"/>
              <a:t>‹#›</a:t>
            </a:fld>
            <a:endParaRPr lang="et-EE"/>
          </a:p>
        </p:txBody>
      </p:sp>
    </p:spTree>
    <p:extLst>
      <p:ext uri="{BB962C8B-B14F-4D97-AF65-F5344CB8AC3E}">
        <p14:creationId xmlns:p14="http://schemas.microsoft.com/office/powerpoint/2010/main" val="4065475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8724900" y="365125"/>
            <a:ext cx="2628900" cy="5811838"/>
          </a:xfrm>
        </p:spPr>
        <p:txBody>
          <a:bodyPr vert="eaVert"/>
          <a:lstStyle/>
          <a:p>
            <a:r>
              <a:rPr lang="et-EE" smtClean="0"/>
              <a:t>Muutke pealkirja laadi</a:t>
            </a:r>
            <a:endParaRPr lang="et-EE"/>
          </a:p>
        </p:txBody>
      </p:sp>
      <p:sp>
        <p:nvSpPr>
          <p:cNvPr id="3" name="Vertikaalteksti kohatäide 2"/>
          <p:cNvSpPr>
            <a:spLocks noGrp="1"/>
          </p:cNvSpPr>
          <p:nvPr>
            <p:ph type="body" orient="vert" idx="1"/>
          </p:nvPr>
        </p:nvSpPr>
        <p:spPr>
          <a:xfrm>
            <a:off x="838200" y="365125"/>
            <a:ext cx="7734300" cy="5811838"/>
          </a:xfrm>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3EFC93F0-12CB-4A1F-805A-E3C061FB10FB}" type="datetimeFigureOut">
              <a:rPr lang="et-EE" smtClean="0"/>
              <a:t>30.03.2021</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53D520D0-F33F-4524-B988-D85661AED416}" type="slidenum">
              <a:rPr lang="et-EE" smtClean="0"/>
              <a:t>‹#›</a:t>
            </a:fld>
            <a:endParaRPr lang="et-EE"/>
          </a:p>
        </p:txBody>
      </p:sp>
    </p:spTree>
    <p:extLst>
      <p:ext uri="{BB962C8B-B14F-4D97-AF65-F5344CB8AC3E}">
        <p14:creationId xmlns:p14="http://schemas.microsoft.com/office/powerpoint/2010/main" val="434108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t" smtClean="0"/>
              <a:pPr/>
              <a:t>‹#›</a:t>
            </a:fld>
            <a:endParaRPr lang="et"/>
          </a:p>
        </p:txBody>
      </p:sp>
    </p:spTree>
    <p:extLst>
      <p:ext uri="{BB962C8B-B14F-4D97-AF65-F5344CB8AC3E}">
        <p14:creationId xmlns:p14="http://schemas.microsoft.com/office/powerpoint/2010/main" val="3809687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idx="1"/>
          </p:nvPr>
        </p:nvSpPr>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3EFC93F0-12CB-4A1F-805A-E3C061FB10FB}" type="datetimeFigureOut">
              <a:rPr lang="et-EE" smtClean="0"/>
              <a:t>30.03.2021</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53D520D0-F33F-4524-B988-D85661AED416}" type="slidenum">
              <a:rPr lang="et-EE" smtClean="0"/>
              <a:t>‹#›</a:t>
            </a:fld>
            <a:endParaRPr lang="et-EE"/>
          </a:p>
        </p:txBody>
      </p:sp>
    </p:spTree>
    <p:extLst>
      <p:ext uri="{BB962C8B-B14F-4D97-AF65-F5344CB8AC3E}">
        <p14:creationId xmlns:p14="http://schemas.microsoft.com/office/powerpoint/2010/main" val="235100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831850" y="1709738"/>
            <a:ext cx="10515600" cy="2852737"/>
          </a:xfrm>
        </p:spPr>
        <p:txBody>
          <a:bodyPr anchor="b"/>
          <a:lstStyle>
            <a:lvl1pPr>
              <a:defRPr sz="6000"/>
            </a:lvl1pPr>
          </a:lstStyle>
          <a:p>
            <a:r>
              <a:rPr lang="et-EE" smtClean="0"/>
              <a:t>Muutke pealkirja laadi</a:t>
            </a:r>
            <a:endParaRPr lang="et-EE"/>
          </a:p>
        </p:txBody>
      </p:sp>
      <p:sp>
        <p:nvSpPr>
          <p:cNvPr id="3" name="Teksti kohatäid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smtClean="0"/>
              <a:t>Redigeeri juhtslaidi tekstilaade</a:t>
            </a:r>
          </a:p>
        </p:txBody>
      </p:sp>
      <p:sp>
        <p:nvSpPr>
          <p:cNvPr id="4" name="Kuupäeva kohatäide 3"/>
          <p:cNvSpPr>
            <a:spLocks noGrp="1"/>
          </p:cNvSpPr>
          <p:nvPr>
            <p:ph type="dt" sz="half" idx="10"/>
          </p:nvPr>
        </p:nvSpPr>
        <p:spPr/>
        <p:txBody>
          <a:bodyPr/>
          <a:lstStyle/>
          <a:p>
            <a:fld id="{3EFC93F0-12CB-4A1F-805A-E3C061FB10FB}" type="datetimeFigureOut">
              <a:rPr lang="et-EE" smtClean="0"/>
              <a:t>30.03.2021</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53D520D0-F33F-4524-B988-D85661AED416}" type="slidenum">
              <a:rPr lang="et-EE" smtClean="0"/>
              <a:t>‹#›</a:t>
            </a:fld>
            <a:endParaRPr lang="et-EE"/>
          </a:p>
        </p:txBody>
      </p:sp>
    </p:spTree>
    <p:extLst>
      <p:ext uri="{BB962C8B-B14F-4D97-AF65-F5344CB8AC3E}">
        <p14:creationId xmlns:p14="http://schemas.microsoft.com/office/powerpoint/2010/main" val="1582336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sz="half" idx="1"/>
          </p:nvPr>
        </p:nvSpPr>
        <p:spPr>
          <a:xfrm>
            <a:off x="838200" y="1825625"/>
            <a:ext cx="5181600" cy="435133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6172200" y="1825625"/>
            <a:ext cx="5181600" cy="435133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fld id="{3EFC93F0-12CB-4A1F-805A-E3C061FB10FB}" type="datetimeFigureOut">
              <a:rPr lang="et-EE" smtClean="0"/>
              <a:t>30.03.2021</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53D520D0-F33F-4524-B988-D85661AED416}" type="slidenum">
              <a:rPr lang="et-EE" smtClean="0"/>
              <a:t>‹#›</a:t>
            </a:fld>
            <a:endParaRPr lang="et-EE"/>
          </a:p>
        </p:txBody>
      </p:sp>
    </p:spTree>
    <p:extLst>
      <p:ext uri="{BB962C8B-B14F-4D97-AF65-F5344CB8AC3E}">
        <p14:creationId xmlns:p14="http://schemas.microsoft.com/office/powerpoint/2010/main" val="1826253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839788" y="365125"/>
            <a:ext cx="10515600" cy="1325563"/>
          </a:xfrm>
        </p:spPr>
        <p:txBody>
          <a:bodyPr/>
          <a:lstStyle/>
          <a:p>
            <a:r>
              <a:rPr lang="et-EE" smtClean="0"/>
              <a:t>Muutke pealkirja laadi</a:t>
            </a:r>
            <a:endParaRPr lang="et-EE"/>
          </a:p>
        </p:txBody>
      </p:sp>
      <p:sp>
        <p:nvSpPr>
          <p:cNvPr id="3" name="Teksti kohatäid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4" name="Sisu kohatäide 3"/>
          <p:cNvSpPr>
            <a:spLocks noGrp="1"/>
          </p:cNvSpPr>
          <p:nvPr>
            <p:ph sz="half" idx="2"/>
          </p:nvPr>
        </p:nvSpPr>
        <p:spPr>
          <a:xfrm>
            <a:off x="839788" y="2505075"/>
            <a:ext cx="5157787"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6" name="Sisu kohatäide 5"/>
          <p:cNvSpPr>
            <a:spLocks noGrp="1"/>
          </p:cNvSpPr>
          <p:nvPr>
            <p:ph sz="quarter" idx="4"/>
          </p:nvPr>
        </p:nvSpPr>
        <p:spPr>
          <a:xfrm>
            <a:off x="6172200" y="2505075"/>
            <a:ext cx="5183188"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fld id="{3EFC93F0-12CB-4A1F-805A-E3C061FB10FB}" type="datetimeFigureOut">
              <a:rPr lang="et-EE" smtClean="0"/>
              <a:t>30.03.2021</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53D520D0-F33F-4524-B988-D85661AED416}" type="slidenum">
              <a:rPr lang="et-EE" smtClean="0"/>
              <a:t>‹#›</a:t>
            </a:fld>
            <a:endParaRPr lang="et-EE"/>
          </a:p>
        </p:txBody>
      </p:sp>
    </p:spTree>
    <p:extLst>
      <p:ext uri="{BB962C8B-B14F-4D97-AF65-F5344CB8AC3E}">
        <p14:creationId xmlns:p14="http://schemas.microsoft.com/office/powerpoint/2010/main" val="1817219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Kuupäeva kohatäide 2"/>
          <p:cNvSpPr>
            <a:spLocks noGrp="1"/>
          </p:cNvSpPr>
          <p:nvPr>
            <p:ph type="dt" sz="half" idx="10"/>
          </p:nvPr>
        </p:nvSpPr>
        <p:spPr/>
        <p:txBody>
          <a:bodyPr/>
          <a:lstStyle/>
          <a:p>
            <a:fld id="{3EFC93F0-12CB-4A1F-805A-E3C061FB10FB}" type="datetimeFigureOut">
              <a:rPr lang="et-EE" smtClean="0"/>
              <a:t>30.03.2021</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53D520D0-F33F-4524-B988-D85661AED416}" type="slidenum">
              <a:rPr lang="et-EE" smtClean="0"/>
              <a:t>‹#›</a:t>
            </a:fld>
            <a:endParaRPr lang="et-EE"/>
          </a:p>
        </p:txBody>
      </p:sp>
    </p:spTree>
    <p:extLst>
      <p:ext uri="{BB962C8B-B14F-4D97-AF65-F5344CB8AC3E}">
        <p14:creationId xmlns:p14="http://schemas.microsoft.com/office/powerpoint/2010/main" val="619119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3EFC93F0-12CB-4A1F-805A-E3C061FB10FB}" type="datetimeFigureOut">
              <a:rPr lang="et-EE" smtClean="0"/>
              <a:t>30.03.2021</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53D520D0-F33F-4524-B988-D85661AED416}" type="slidenum">
              <a:rPr lang="et-EE" smtClean="0"/>
              <a:t>‹#›</a:t>
            </a:fld>
            <a:endParaRPr lang="et-EE"/>
          </a:p>
        </p:txBody>
      </p:sp>
    </p:spTree>
    <p:extLst>
      <p:ext uri="{BB962C8B-B14F-4D97-AF65-F5344CB8AC3E}">
        <p14:creationId xmlns:p14="http://schemas.microsoft.com/office/powerpoint/2010/main" val="2801912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smtClean="0"/>
              <a:t>Muutke pealkirja laadi</a:t>
            </a:r>
            <a:endParaRPr lang="et-EE"/>
          </a:p>
        </p:txBody>
      </p:sp>
      <p:sp>
        <p:nvSpPr>
          <p:cNvPr id="3" name="Sisu kohatäid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Kuupäeva kohatäide 4"/>
          <p:cNvSpPr>
            <a:spLocks noGrp="1"/>
          </p:cNvSpPr>
          <p:nvPr>
            <p:ph type="dt" sz="half" idx="10"/>
          </p:nvPr>
        </p:nvSpPr>
        <p:spPr/>
        <p:txBody>
          <a:bodyPr/>
          <a:lstStyle/>
          <a:p>
            <a:fld id="{3EFC93F0-12CB-4A1F-805A-E3C061FB10FB}" type="datetimeFigureOut">
              <a:rPr lang="et-EE" smtClean="0"/>
              <a:t>30.03.2021</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53D520D0-F33F-4524-B988-D85661AED416}" type="slidenum">
              <a:rPr lang="et-EE" smtClean="0"/>
              <a:t>‹#›</a:t>
            </a:fld>
            <a:endParaRPr lang="et-EE"/>
          </a:p>
        </p:txBody>
      </p:sp>
    </p:spTree>
    <p:extLst>
      <p:ext uri="{BB962C8B-B14F-4D97-AF65-F5344CB8AC3E}">
        <p14:creationId xmlns:p14="http://schemas.microsoft.com/office/powerpoint/2010/main" val="3151407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smtClean="0"/>
              <a:t>Muutke pealkirja laadi</a:t>
            </a:r>
            <a:endParaRPr lang="et-EE"/>
          </a:p>
        </p:txBody>
      </p:sp>
      <p:sp>
        <p:nvSpPr>
          <p:cNvPr id="3" name="Pildi kohatäi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Kuupäeva kohatäide 4"/>
          <p:cNvSpPr>
            <a:spLocks noGrp="1"/>
          </p:cNvSpPr>
          <p:nvPr>
            <p:ph type="dt" sz="half" idx="10"/>
          </p:nvPr>
        </p:nvSpPr>
        <p:spPr/>
        <p:txBody>
          <a:bodyPr/>
          <a:lstStyle/>
          <a:p>
            <a:fld id="{3EFC93F0-12CB-4A1F-805A-E3C061FB10FB}" type="datetimeFigureOut">
              <a:rPr lang="et-EE" smtClean="0"/>
              <a:t>30.03.2021</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53D520D0-F33F-4524-B988-D85661AED416}" type="slidenum">
              <a:rPr lang="et-EE" smtClean="0"/>
              <a:t>‹#›</a:t>
            </a:fld>
            <a:endParaRPr lang="et-EE"/>
          </a:p>
        </p:txBody>
      </p:sp>
    </p:spTree>
    <p:extLst>
      <p:ext uri="{BB962C8B-B14F-4D97-AF65-F5344CB8AC3E}">
        <p14:creationId xmlns:p14="http://schemas.microsoft.com/office/powerpoint/2010/main" val="89853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smtClean="0"/>
              <a:t>Muutke pealkirja laadi</a:t>
            </a:r>
            <a:endParaRPr lang="et-EE"/>
          </a:p>
        </p:txBody>
      </p:sp>
      <p:sp>
        <p:nvSpPr>
          <p:cNvPr id="3" name="Teksti kohatäid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FC93F0-12CB-4A1F-805A-E3C061FB10FB}" type="datetimeFigureOut">
              <a:rPr lang="et-EE" smtClean="0"/>
              <a:t>30.03.2021</a:t>
            </a:fld>
            <a:endParaRPr lang="et-EE"/>
          </a:p>
        </p:txBody>
      </p:sp>
      <p:sp>
        <p:nvSpPr>
          <p:cNvPr id="5" name="Jaluse kohatäid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D520D0-F33F-4524-B988-D85661AED416}" type="slidenum">
              <a:rPr lang="et-EE" smtClean="0"/>
              <a:t>‹#›</a:t>
            </a:fld>
            <a:endParaRPr lang="et-EE"/>
          </a:p>
        </p:txBody>
      </p:sp>
    </p:spTree>
    <p:extLst>
      <p:ext uri="{BB962C8B-B14F-4D97-AF65-F5344CB8AC3E}">
        <p14:creationId xmlns:p14="http://schemas.microsoft.com/office/powerpoint/2010/main" val="1531204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elgulinna.weebly.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sway.office.com/8WZ4l7zY89oOSZXf?ref=Link"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registratuur.peaasi.ee/kriisi" TargetMode="External"/><Relationship Id="rId13" Type="http://schemas.openxmlformats.org/officeDocument/2006/relationships/image" Target="../media/image5.png"/><Relationship Id="rId3" Type="http://schemas.openxmlformats.org/officeDocument/2006/relationships/hyperlink" Target="https://tarkvanem.ee/" TargetMode="External"/><Relationship Id="rId7" Type="http://schemas.openxmlformats.org/officeDocument/2006/relationships/hyperlink" Target="https://registratuur.peaasi.ee/noored" TargetMode="External"/><Relationship Id="rId12" Type="http://schemas.openxmlformats.org/officeDocument/2006/relationships/image" Target="../media/image4.png"/><Relationship Id="rId17" Type="http://schemas.openxmlformats.org/officeDocument/2006/relationships/hyperlink" Target="mailto:kart.kaesel@pelgulinna.edu.ee" TargetMode="External"/><Relationship Id="rId2" Type="http://schemas.openxmlformats.org/officeDocument/2006/relationships/hyperlink" Target="https://peaasi.ee/vitamiinitest/" TargetMode="External"/><Relationship Id="rId16"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hyperlink" Target="https://www.tallinn.ee/est/pelgulinna/" TargetMode="External"/><Relationship Id="rId11" Type="http://schemas.openxmlformats.org/officeDocument/2006/relationships/hyperlink" Target="http://www.enesetunne.ee/" TargetMode="External"/><Relationship Id="rId5" Type="http://schemas.openxmlformats.org/officeDocument/2006/relationships/hyperlink" Target="http://www.peaasi.ee/" TargetMode="External"/><Relationship Id="rId15" Type="http://schemas.openxmlformats.org/officeDocument/2006/relationships/hyperlink" Target="http://www.peaasi.we/" TargetMode="External"/><Relationship Id="rId10" Type="http://schemas.openxmlformats.org/officeDocument/2006/relationships/hyperlink" Target="http://www.lasteabi.ee/" TargetMode="External"/><Relationship Id="rId4" Type="http://schemas.openxmlformats.org/officeDocument/2006/relationships/hyperlink" Target="https://drive.google.com/drive/folders/1nXkZLq6VDyuMYwuWQLlYcZNSfJNTZR_d?usp=sharing" TargetMode="External"/><Relationship Id="rId9" Type="http://schemas.openxmlformats.org/officeDocument/2006/relationships/hyperlink" Target="https://rajaleidja.ee/broneeri-aeg/" TargetMode="External"/><Relationship Id="rId1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forms.gle/S6DiTBUvJ1MDoNbj6" TargetMode="External"/><Relationship Id="rId2" Type="http://schemas.openxmlformats.org/officeDocument/2006/relationships/image" Target="../media/image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415611" y="992767"/>
            <a:ext cx="11360800" cy="2736800"/>
          </a:xfrm>
          <a:prstGeom prst="rect">
            <a:avLst/>
          </a:prstGeom>
        </p:spPr>
        <p:txBody>
          <a:bodyPr spcFirstLastPara="1" vert="horz" wrap="square" lIns="121900" tIns="121900" rIns="121900" bIns="121900" rtlCol="0" anchor="b" anchorCtr="0">
            <a:normAutofit/>
          </a:bodyPr>
          <a:lstStyle/>
          <a:p>
            <a:pPr>
              <a:spcBef>
                <a:spcPts val="0"/>
              </a:spcBef>
            </a:pPr>
            <a:r>
              <a:rPr lang="et-EE" dirty="0" smtClean="0"/>
              <a:t>SOTSIAALNE ISIKSUS</a:t>
            </a:r>
            <a:endParaRPr dirty="0"/>
          </a:p>
        </p:txBody>
      </p:sp>
      <p:sp>
        <p:nvSpPr>
          <p:cNvPr id="55" name="Google Shape;55;p13"/>
          <p:cNvSpPr txBox="1">
            <a:spLocks noGrp="1"/>
          </p:cNvSpPr>
          <p:nvPr>
            <p:ph type="subTitle" idx="1"/>
          </p:nvPr>
        </p:nvSpPr>
        <p:spPr>
          <a:xfrm>
            <a:off x="415600" y="3778832"/>
            <a:ext cx="11360800" cy="1407121"/>
          </a:xfrm>
          <a:prstGeom prst="rect">
            <a:avLst/>
          </a:prstGeom>
        </p:spPr>
        <p:txBody>
          <a:bodyPr spcFirstLastPara="1" vert="horz" wrap="square" lIns="121900" tIns="121900" rIns="121900" bIns="121900" rtlCol="0" anchor="t" anchorCtr="0">
            <a:normAutofit/>
          </a:bodyPr>
          <a:lstStyle/>
          <a:p>
            <a:pPr lvl="0">
              <a:spcBef>
                <a:spcPts val="0"/>
              </a:spcBef>
            </a:pPr>
            <a:r>
              <a:rPr lang="et-EE" dirty="0" smtClean="0"/>
              <a:t>INIMENE TEISTE INIMESTE HULGAS. SOTSIAALSUS. SOTSIAALPSÜHHOLOOGIA. </a:t>
            </a:r>
            <a:endParaRPr lang="et-EE" dirty="0" smtClean="0"/>
          </a:p>
          <a:p>
            <a:pPr lvl="0">
              <a:spcBef>
                <a:spcPts val="0"/>
              </a:spcBef>
            </a:pPr>
            <a:endParaRPr lang="et-EE" dirty="0" smtClean="0"/>
          </a:p>
          <a:p>
            <a:pPr>
              <a:spcBef>
                <a:spcPts val="0"/>
              </a:spcBef>
            </a:pPr>
            <a:r>
              <a:rPr lang="et-EE" dirty="0" smtClean="0">
                <a:hlinkClick r:id="rId3"/>
              </a:rPr>
              <a:t>www.pelgulinna.weebly.com</a:t>
            </a:r>
            <a:r>
              <a:rPr lang="et-EE" dirty="0" smtClean="0"/>
              <a:t> </a:t>
            </a:r>
            <a:endParaRPr dirty="0"/>
          </a:p>
        </p:txBody>
      </p:sp>
      <p:pic>
        <p:nvPicPr>
          <p:cNvPr id="56" name="Google Shape;56;p13"/>
          <p:cNvPicPr preferRelativeResize="0"/>
          <p:nvPr/>
        </p:nvPicPr>
        <p:blipFill>
          <a:blip r:embed="rId4">
            <a:alphaModFix/>
          </a:blip>
          <a:stretch>
            <a:fillRect/>
          </a:stretch>
        </p:blipFill>
        <p:spPr>
          <a:xfrm>
            <a:off x="9176800" y="190667"/>
            <a:ext cx="2776533" cy="763600"/>
          </a:xfrm>
          <a:prstGeom prst="rect">
            <a:avLst/>
          </a:prstGeom>
          <a:noFill/>
          <a:ln>
            <a:noFill/>
          </a:ln>
        </p:spPr>
      </p:pic>
      <p:sp>
        <p:nvSpPr>
          <p:cNvPr id="57" name="Google Shape;57;p13"/>
          <p:cNvSpPr txBox="1"/>
          <p:nvPr/>
        </p:nvSpPr>
        <p:spPr>
          <a:xfrm>
            <a:off x="0" y="1"/>
            <a:ext cx="4000000" cy="492402"/>
          </a:xfrm>
          <a:prstGeom prst="rect">
            <a:avLst/>
          </a:prstGeom>
          <a:noFill/>
          <a:ln>
            <a:noFill/>
          </a:ln>
        </p:spPr>
        <p:txBody>
          <a:bodyPr spcFirstLastPara="1" wrap="square" lIns="121900" tIns="121900" rIns="121900" bIns="121900" anchor="t" anchorCtr="0">
            <a:spAutoFit/>
          </a:bodyPr>
          <a:lstStyle/>
          <a:p>
            <a:r>
              <a:rPr lang="et" sz="1600">
                <a:solidFill>
                  <a:schemeClr val="dk1"/>
                </a:solidFill>
              </a:rPr>
              <a:t> </a:t>
            </a:r>
            <a:endParaRPr sz="1600">
              <a:solidFill>
                <a:schemeClr val="dk1"/>
              </a:solidFill>
            </a:endParaRPr>
          </a:p>
        </p:txBody>
      </p:sp>
      <p:sp>
        <p:nvSpPr>
          <p:cNvPr id="58" name="Google Shape;58;p13"/>
          <p:cNvSpPr txBox="1"/>
          <p:nvPr/>
        </p:nvSpPr>
        <p:spPr>
          <a:xfrm>
            <a:off x="203200" y="203201"/>
            <a:ext cx="4000000" cy="492402"/>
          </a:xfrm>
          <a:prstGeom prst="rect">
            <a:avLst/>
          </a:prstGeom>
          <a:noFill/>
          <a:ln>
            <a:noFill/>
          </a:ln>
        </p:spPr>
        <p:txBody>
          <a:bodyPr spcFirstLastPara="1" wrap="square" lIns="121900" tIns="121900" rIns="121900" bIns="121900" anchor="t" anchorCtr="0">
            <a:spAutoFit/>
          </a:bodyPr>
          <a:lstStyle/>
          <a:p>
            <a:r>
              <a:rPr lang="et" sz="1600">
                <a:solidFill>
                  <a:schemeClr val="dk1"/>
                </a:solidFill>
              </a:rPr>
              <a:t> </a:t>
            </a:r>
            <a:endParaRPr sz="1600">
              <a:solidFill>
                <a:schemeClr val="dk1"/>
              </a:solidFill>
            </a:endParaRPr>
          </a:p>
        </p:txBody>
      </p:sp>
      <p:sp>
        <p:nvSpPr>
          <p:cNvPr id="59" name="Google Shape;59;p13"/>
          <p:cNvSpPr txBox="1"/>
          <p:nvPr/>
        </p:nvSpPr>
        <p:spPr>
          <a:xfrm>
            <a:off x="0" y="1"/>
            <a:ext cx="4000000" cy="492402"/>
          </a:xfrm>
          <a:prstGeom prst="rect">
            <a:avLst/>
          </a:prstGeom>
          <a:noFill/>
          <a:ln>
            <a:noFill/>
          </a:ln>
        </p:spPr>
        <p:txBody>
          <a:bodyPr spcFirstLastPara="1" wrap="square" lIns="121900" tIns="121900" rIns="121900" bIns="121900" anchor="t" anchorCtr="0">
            <a:spAutoFit/>
          </a:bodyPr>
          <a:lstStyle/>
          <a:p>
            <a:r>
              <a:rPr lang="et" sz="1600">
                <a:solidFill>
                  <a:schemeClr val="dk1"/>
                </a:solidFill>
              </a:rPr>
              <a:t> </a:t>
            </a:r>
            <a:endParaRPr sz="1600">
              <a:solidFill>
                <a:schemeClr val="dk1"/>
              </a:solidFill>
            </a:endParaRPr>
          </a:p>
        </p:txBody>
      </p:sp>
      <p:pic>
        <p:nvPicPr>
          <p:cNvPr id="4" name="Pilt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9587" y="530903"/>
            <a:ext cx="1939109" cy="2869881"/>
          </a:xfrm>
          <a:prstGeom prst="rect">
            <a:avLst/>
          </a:prstGeom>
        </p:spPr>
      </p:pic>
    </p:spTree>
    <p:extLst>
      <p:ext uri="{BB962C8B-B14F-4D97-AF65-F5344CB8AC3E}">
        <p14:creationId xmlns:p14="http://schemas.microsoft.com/office/powerpoint/2010/main" val="2635745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415600" y="593366"/>
            <a:ext cx="11360800" cy="1078679"/>
          </a:xfrm>
          <a:prstGeom prst="rect">
            <a:avLst/>
          </a:prstGeom>
        </p:spPr>
        <p:txBody>
          <a:bodyPr spcFirstLastPara="1" vert="horz" wrap="square" lIns="121900" tIns="121900" rIns="121900" bIns="121900" rtlCol="0" anchor="t" anchorCtr="0">
            <a:normAutofit/>
          </a:bodyPr>
          <a:lstStyle/>
          <a:p>
            <a:pPr>
              <a:buSzPts val="990"/>
            </a:pPr>
            <a:r>
              <a:rPr lang="et-EE" sz="3227" dirty="0" smtClean="0">
                <a:latin typeface="Calibri"/>
                <a:ea typeface="Calibri"/>
                <a:cs typeface="Calibri"/>
                <a:sym typeface="Calibri"/>
              </a:rPr>
              <a:t>I Kuidas arvestuse saab? </a:t>
            </a:r>
            <a:r>
              <a:rPr lang="et-EE" sz="3227" dirty="0" smtClean="0">
                <a:latin typeface="Calibri"/>
                <a:ea typeface="Calibri"/>
                <a:cs typeface="Calibri"/>
                <a:sym typeface="Calibri"/>
              </a:rPr>
              <a:t>Lihtsalt saab. </a:t>
            </a:r>
            <a:endParaRPr sz="3227" dirty="0">
              <a:latin typeface="Calibri"/>
              <a:ea typeface="Calibri"/>
              <a:cs typeface="Calibri"/>
              <a:sym typeface="Calibri"/>
            </a:endParaRPr>
          </a:p>
        </p:txBody>
      </p:sp>
      <p:sp>
        <p:nvSpPr>
          <p:cNvPr id="77" name="Google Shape;77;p16"/>
          <p:cNvSpPr txBox="1">
            <a:spLocks noGrp="1"/>
          </p:cNvSpPr>
          <p:nvPr>
            <p:ph type="body" idx="1"/>
          </p:nvPr>
        </p:nvSpPr>
        <p:spPr>
          <a:xfrm>
            <a:off x="415600" y="1242801"/>
            <a:ext cx="11360800" cy="5504364"/>
          </a:xfrm>
          <a:prstGeom prst="rect">
            <a:avLst/>
          </a:prstGeom>
        </p:spPr>
        <p:txBody>
          <a:bodyPr spcFirstLastPara="1" vert="horz" wrap="square" lIns="121900" tIns="121900" rIns="121900" bIns="121900" rtlCol="0" anchor="t" anchorCtr="0">
            <a:noAutofit/>
          </a:bodyPr>
          <a:lstStyle/>
          <a:p>
            <a:pPr marL="0" indent="0">
              <a:lnSpc>
                <a:spcPct val="100000"/>
              </a:lnSpc>
              <a:buNone/>
            </a:pPr>
            <a:r>
              <a:rPr lang="et-EE" sz="2400" dirty="0" err="1" smtClean="0">
                <a:latin typeface="Calibri" panose="020F0502020204030204" pitchFamily="34" charset="0"/>
                <a:ea typeface="Calibri"/>
                <a:cs typeface="Calibri" panose="020F0502020204030204" pitchFamily="34" charset="0"/>
                <a:sym typeface="Calibri"/>
              </a:rPr>
              <a:t>HTMi</a:t>
            </a:r>
            <a:r>
              <a:rPr lang="et-EE" sz="2400" dirty="0" smtClean="0">
                <a:latin typeface="Calibri" panose="020F0502020204030204" pitchFamily="34" charset="0"/>
                <a:ea typeface="Calibri"/>
                <a:cs typeface="Calibri" panose="020F0502020204030204" pitchFamily="34" charset="0"/>
                <a:sym typeface="Calibri"/>
              </a:rPr>
              <a:t> pöördumine</a:t>
            </a:r>
            <a:r>
              <a:rPr lang="et-EE" sz="2400" dirty="0">
                <a:latin typeface="Calibri" panose="020F0502020204030204" pitchFamily="34" charset="0"/>
                <a:ea typeface="Calibri"/>
                <a:cs typeface="Calibri" panose="020F0502020204030204" pitchFamily="34" charset="0"/>
                <a:sym typeface="Calibri"/>
              </a:rPr>
              <a:t>: hoidkem õpilaste vaimset tervist</a:t>
            </a:r>
          </a:p>
          <a:p>
            <a:pPr marL="0" indent="0">
              <a:lnSpc>
                <a:spcPct val="100000"/>
              </a:lnSpc>
              <a:buNone/>
            </a:pPr>
            <a:r>
              <a:rPr lang="et-EE" sz="1800" u="sng" dirty="0">
                <a:latin typeface="Calibri" panose="020F0502020204030204" pitchFamily="34" charset="0"/>
                <a:ea typeface="Calibri"/>
                <a:cs typeface="Calibri" panose="020F0502020204030204" pitchFamily="34" charset="0"/>
                <a:sym typeface="Calibri"/>
              </a:rPr>
              <a:t>30. märts 2021 - 14:13</a:t>
            </a:r>
          </a:p>
          <a:p>
            <a:pPr marL="0" indent="0">
              <a:lnSpc>
                <a:spcPct val="100000"/>
              </a:lnSpc>
              <a:buNone/>
            </a:pPr>
            <a:endParaRPr lang="et-EE" sz="1800" dirty="0">
              <a:latin typeface="Calibri" panose="020F0502020204030204" pitchFamily="34" charset="0"/>
              <a:ea typeface="Calibri"/>
              <a:cs typeface="Calibri" panose="020F0502020204030204" pitchFamily="34" charset="0"/>
              <a:sym typeface="Calibri"/>
            </a:endParaRPr>
          </a:p>
          <a:p>
            <a:pPr marL="0" indent="0">
              <a:lnSpc>
                <a:spcPct val="100000"/>
              </a:lnSpc>
              <a:buNone/>
            </a:pPr>
            <a:r>
              <a:rPr lang="et-EE" sz="1800" dirty="0">
                <a:latin typeface="Calibri" panose="020F0502020204030204" pitchFamily="34" charset="0"/>
                <a:ea typeface="Calibri"/>
                <a:cs typeface="Calibri" panose="020F0502020204030204" pitchFamily="34" charset="0"/>
                <a:sym typeface="Calibri"/>
              </a:rPr>
              <a:t>Head õpetajad ja koolijuhid, hoiame koos õpilaste ja iseendi vaimset tervist</a:t>
            </a:r>
            <a:r>
              <a:rPr lang="et-EE" sz="1800" dirty="0" smtClean="0">
                <a:latin typeface="Calibri" panose="020F0502020204030204" pitchFamily="34" charset="0"/>
                <a:ea typeface="Calibri"/>
                <a:cs typeface="Calibri" panose="020F0502020204030204" pitchFamily="34" charset="0"/>
                <a:sym typeface="Calibri"/>
              </a:rPr>
              <a:t>!</a:t>
            </a:r>
          </a:p>
          <a:p>
            <a:pPr marL="0" indent="0">
              <a:lnSpc>
                <a:spcPct val="100000"/>
              </a:lnSpc>
              <a:buNone/>
            </a:pPr>
            <a:endParaRPr lang="et-EE" sz="1800" dirty="0" smtClean="0">
              <a:latin typeface="Calibri" panose="020F0502020204030204" pitchFamily="34" charset="0"/>
              <a:ea typeface="Calibri"/>
              <a:cs typeface="Calibri" panose="020F0502020204030204" pitchFamily="34" charset="0"/>
              <a:sym typeface="Calibri"/>
            </a:endParaRPr>
          </a:p>
          <a:p>
            <a:pPr marL="0" indent="0">
              <a:lnSpc>
                <a:spcPct val="100000"/>
              </a:lnSpc>
              <a:buNone/>
            </a:pPr>
            <a:r>
              <a:rPr lang="et-EE" sz="1800" dirty="0" err="1" smtClean="0">
                <a:latin typeface="Calibri" panose="020F0502020204030204" pitchFamily="34" charset="0"/>
                <a:ea typeface="Calibri"/>
                <a:cs typeface="Calibri" panose="020F0502020204030204" pitchFamily="34" charset="0"/>
                <a:sym typeface="Calibri"/>
              </a:rPr>
              <a:t>Mõelgem</a:t>
            </a:r>
            <a:r>
              <a:rPr lang="et-EE" sz="1800" dirty="0" smtClean="0">
                <a:latin typeface="Calibri" panose="020F0502020204030204" pitchFamily="34" charset="0"/>
                <a:ea typeface="Calibri"/>
                <a:cs typeface="Calibri" panose="020F0502020204030204" pitchFamily="34" charset="0"/>
                <a:sym typeface="Calibri"/>
              </a:rPr>
              <a:t> </a:t>
            </a:r>
            <a:r>
              <a:rPr lang="et-EE" sz="1800" dirty="0">
                <a:latin typeface="Calibri" panose="020F0502020204030204" pitchFamily="34" charset="0"/>
                <a:ea typeface="Calibri"/>
                <a:cs typeface="Calibri" panose="020F0502020204030204" pitchFamily="34" charset="0"/>
                <a:sym typeface="Calibri"/>
              </a:rPr>
              <a:t>üheskoos võimalustele, kuidas sel kevadel pingeid maandada:</a:t>
            </a:r>
          </a:p>
          <a:p>
            <a:pPr marL="0" indent="0">
              <a:lnSpc>
                <a:spcPct val="100000"/>
              </a:lnSpc>
              <a:buNone/>
            </a:pPr>
            <a:endParaRPr lang="et-EE" sz="1800" dirty="0">
              <a:latin typeface="Calibri" panose="020F0502020204030204" pitchFamily="34" charset="0"/>
              <a:ea typeface="Calibri"/>
              <a:cs typeface="Calibri" panose="020F0502020204030204" pitchFamily="34" charset="0"/>
              <a:sym typeface="Calibri"/>
            </a:endParaRPr>
          </a:p>
          <a:p>
            <a:pPr marL="285750" indent="-285750">
              <a:lnSpc>
                <a:spcPct val="100000"/>
              </a:lnSpc>
              <a:buFont typeface="Arial" panose="020B0604020202020204" pitchFamily="34" charset="0"/>
              <a:buChar char="•"/>
            </a:pPr>
            <a:r>
              <a:rPr lang="et-EE" sz="1800" dirty="0">
                <a:latin typeface="Calibri" panose="020F0502020204030204" pitchFamily="34" charset="0"/>
                <a:ea typeface="Calibri"/>
                <a:cs typeface="Calibri" panose="020F0502020204030204" pitchFamily="34" charset="0"/>
                <a:sym typeface="Calibri"/>
              </a:rPr>
              <a:t>Võtame aega, et küsida õpilastelt, kuidas neil päriselt läheb ja kuidas nad end tunnevad. </a:t>
            </a:r>
          </a:p>
          <a:p>
            <a:pPr marL="285750" indent="-285750">
              <a:lnSpc>
                <a:spcPct val="100000"/>
              </a:lnSpc>
              <a:buFont typeface="Arial" panose="020B0604020202020204" pitchFamily="34" charset="0"/>
              <a:buChar char="•"/>
            </a:pPr>
            <a:r>
              <a:rPr lang="et-EE" sz="1800" dirty="0">
                <a:latin typeface="Calibri" panose="020F0502020204030204" pitchFamily="34" charset="0"/>
                <a:ea typeface="Calibri"/>
                <a:cs typeface="Calibri" panose="020F0502020204030204" pitchFamily="34" charset="0"/>
                <a:sym typeface="Calibri"/>
              </a:rPr>
              <a:t>Vähendame kodutööde mahtu, parem veel, jätame need ära.</a:t>
            </a:r>
          </a:p>
          <a:p>
            <a:pPr marL="285750" indent="-285750">
              <a:lnSpc>
                <a:spcPct val="100000"/>
              </a:lnSpc>
              <a:buFont typeface="Arial" panose="020B0604020202020204" pitchFamily="34" charset="0"/>
              <a:buChar char="•"/>
            </a:pPr>
            <a:r>
              <a:rPr lang="et-EE" sz="1800" dirty="0">
                <a:latin typeface="Calibri" panose="020F0502020204030204" pitchFamily="34" charset="0"/>
                <a:ea typeface="Calibri"/>
                <a:cs typeface="Calibri" panose="020F0502020204030204" pitchFamily="34" charset="0"/>
                <a:sym typeface="Calibri"/>
              </a:rPr>
              <a:t>Kontrolltööde numbriliste hinnete asemel kasutame kujundavat hindamist.</a:t>
            </a:r>
          </a:p>
          <a:p>
            <a:pPr marL="285750" indent="-285750">
              <a:lnSpc>
                <a:spcPct val="100000"/>
              </a:lnSpc>
              <a:buFont typeface="Arial" panose="020B0604020202020204" pitchFamily="34" charset="0"/>
              <a:buChar char="•"/>
            </a:pPr>
            <a:r>
              <a:rPr lang="et-EE" sz="1800" dirty="0">
                <a:latin typeface="Calibri" panose="020F0502020204030204" pitchFamily="34" charset="0"/>
                <a:ea typeface="Calibri"/>
                <a:cs typeface="Calibri" panose="020F0502020204030204" pitchFamily="34" charset="0"/>
                <a:sym typeface="Calibri"/>
              </a:rPr>
              <a:t>Toetame õppimist, mitte sooritamist.</a:t>
            </a:r>
          </a:p>
          <a:p>
            <a:pPr marL="285750" indent="-285750">
              <a:lnSpc>
                <a:spcPct val="100000"/>
              </a:lnSpc>
              <a:buFont typeface="Arial" panose="020B0604020202020204" pitchFamily="34" charset="0"/>
              <a:buChar char="•"/>
            </a:pPr>
            <a:r>
              <a:rPr lang="et-EE" sz="1800" dirty="0">
                <a:latin typeface="Calibri" panose="020F0502020204030204" pitchFamily="34" charset="0"/>
                <a:ea typeface="Calibri"/>
                <a:cs typeface="Calibri" panose="020F0502020204030204" pitchFamily="34" charset="0"/>
                <a:sym typeface="Calibri"/>
              </a:rPr>
              <a:t>Leiame tasakaalu ainealaste õpiväljundite ja </a:t>
            </a:r>
            <a:r>
              <a:rPr lang="et-EE" sz="1800" dirty="0" err="1">
                <a:latin typeface="Calibri" panose="020F0502020204030204" pitchFamily="34" charset="0"/>
                <a:ea typeface="Calibri"/>
                <a:cs typeface="Calibri" panose="020F0502020204030204" pitchFamily="34" charset="0"/>
                <a:sym typeface="Calibri"/>
              </a:rPr>
              <a:t>üldpädevuste</a:t>
            </a:r>
            <a:r>
              <a:rPr lang="et-EE" sz="1800" dirty="0">
                <a:latin typeface="Calibri" panose="020F0502020204030204" pitchFamily="34" charset="0"/>
                <a:ea typeface="Calibri"/>
                <a:cs typeface="Calibri" panose="020F0502020204030204" pitchFamily="34" charset="0"/>
                <a:sym typeface="Calibri"/>
              </a:rPr>
              <a:t> vahel.</a:t>
            </a:r>
            <a:r>
              <a:rPr lang="et" sz="1800" dirty="0">
                <a:latin typeface="Calibri" panose="020F0502020204030204" pitchFamily="34" charset="0"/>
                <a:ea typeface="Calibri"/>
                <a:cs typeface="Calibri" panose="020F0502020204030204" pitchFamily="34" charset="0"/>
                <a:sym typeface="Calibri"/>
              </a:rPr>
              <a:t>	</a:t>
            </a:r>
            <a:endParaRPr sz="1800" dirty="0">
              <a:latin typeface="Calibri" panose="020F0502020204030204" pitchFamily="34" charset="0"/>
              <a:ea typeface="Calibri"/>
              <a:cs typeface="Calibri" panose="020F0502020204030204" pitchFamily="34" charset="0"/>
              <a:sym typeface="Calibri"/>
            </a:endParaRPr>
          </a:p>
          <a:p>
            <a:pPr marL="285750" indent="-285750">
              <a:lnSpc>
                <a:spcPct val="100000"/>
              </a:lnSpc>
              <a:buClr>
                <a:schemeClr val="dk1"/>
              </a:buClr>
              <a:buSzPts val="1100"/>
            </a:pPr>
            <a:r>
              <a:rPr lang="et-EE" sz="1800" dirty="0">
                <a:latin typeface="Calibri" panose="020F0502020204030204" pitchFamily="34" charset="0"/>
                <a:ea typeface="Calibri"/>
                <a:cs typeface="Calibri" panose="020F0502020204030204" pitchFamily="34" charset="0"/>
                <a:sym typeface="Calibri"/>
              </a:rPr>
              <a:t>Teeme koostööd ja otsime lahendusi. Koolipsühholoogid ja teised tugispetsialistid on selles abiks nii õpetajatele kui õpilastele. </a:t>
            </a:r>
            <a:endParaRPr lang="et-EE" sz="1800" dirty="0" smtClean="0">
              <a:latin typeface="Calibri" panose="020F0502020204030204" pitchFamily="34" charset="0"/>
              <a:ea typeface="Calibri"/>
              <a:cs typeface="Calibri" panose="020F0502020204030204" pitchFamily="34" charset="0"/>
              <a:sym typeface="Calibri"/>
            </a:endParaRPr>
          </a:p>
          <a:p>
            <a:pPr marL="0" indent="0">
              <a:lnSpc>
                <a:spcPct val="100000"/>
              </a:lnSpc>
              <a:buClr>
                <a:schemeClr val="dk1"/>
              </a:buClr>
              <a:buSzPts val="1100"/>
              <a:buNone/>
            </a:pPr>
            <a:endParaRPr sz="1800" dirty="0">
              <a:latin typeface="Calibri" panose="020F0502020204030204" pitchFamily="34" charset="0"/>
              <a:ea typeface="Calibri"/>
              <a:cs typeface="Calibri" panose="020F0502020204030204" pitchFamily="34" charset="0"/>
              <a:sym typeface="Calibri"/>
            </a:endParaRPr>
          </a:p>
          <a:p>
            <a:pPr marL="0" indent="0">
              <a:lnSpc>
                <a:spcPct val="100000"/>
              </a:lnSpc>
              <a:buClr>
                <a:schemeClr val="dk1"/>
              </a:buClr>
              <a:buSzPts val="1100"/>
              <a:buNone/>
            </a:pPr>
            <a:r>
              <a:rPr lang="et-EE" dirty="0" smtClean="0">
                <a:latin typeface="Calibri" panose="020F0502020204030204" pitchFamily="34" charset="0"/>
                <a:ea typeface="Calibri"/>
                <a:cs typeface="Calibri" panose="020F0502020204030204" pitchFamily="34" charset="0"/>
                <a:sym typeface="Calibri"/>
              </a:rPr>
              <a:t>II Kuidas hoida tervist ja heaolu</a:t>
            </a:r>
            <a:r>
              <a:rPr lang="et-EE" dirty="0" smtClean="0">
                <a:latin typeface="Calibri" panose="020F0502020204030204" pitchFamily="34" charset="0"/>
                <a:ea typeface="Calibri"/>
                <a:cs typeface="Calibri" panose="020F0502020204030204" pitchFamily="34" charset="0"/>
                <a:sym typeface="Calibri"/>
              </a:rPr>
              <a:t>?</a:t>
            </a:r>
            <a:endParaRPr lang="et-EE" dirty="0" smtClean="0">
              <a:latin typeface="Calibri" panose="020F0502020204030204" pitchFamily="34" charset="0"/>
              <a:ea typeface="Calibri"/>
              <a:cs typeface="Calibri" panose="020F0502020204030204" pitchFamily="34" charset="0"/>
              <a:sym typeface="Calibri"/>
            </a:endParaRPr>
          </a:p>
          <a:p>
            <a:pPr marL="0" indent="0">
              <a:lnSpc>
                <a:spcPct val="100000"/>
              </a:lnSpc>
              <a:buClr>
                <a:schemeClr val="dk1"/>
              </a:buClr>
              <a:buSzPts val="1100"/>
              <a:buNone/>
            </a:pPr>
            <a:r>
              <a:rPr lang="et-EE" dirty="0">
                <a:latin typeface="Calibri" panose="020F0502020204030204" pitchFamily="34" charset="0"/>
                <a:ea typeface="Calibri"/>
                <a:cs typeface="Calibri" panose="020F0502020204030204" pitchFamily="34" charset="0"/>
                <a:sym typeface="Calibri"/>
                <a:hlinkClick r:id="rId3"/>
              </a:rPr>
              <a:t>https://</a:t>
            </a:r>
            <a:r>
              <a:rPr lang="et-EE" dirty="0" smtClean="0">
                <a:latin typeface="Calibri" panose="020F0502020204030204" pitchFamily="34" charset="0"/>
                <a:ea typeface="Calibri"/>
                <a:cs typeface="Calibri" panose="020F0502020204030204" pitchFamily="34" charset="0"/>
                <a:sym typeface="Calibri"/>
                <a:hlinkClick r:id="rId3"/>
              </a:rPr>
              <a:t>sway.office.com/8WZ4l7zY89oOSZXf?ref=Link</a:t>
            </a:r>
            <a:r>
              <a:rPr lang="et-EE" dirty="0" smtClean="0">
                <a:latin typeface="Calibri" panose="020F0502020204030204" pitchFamily="34" charset="0"/>
                <a:ea typeface="Calibri"/>
                <a:cs typeface="Calibri" panose="020F0502020204030204" pitchFamily="34" charset="0"/>
                <a:sym typeface="Calibri"/>
              </a:rPr>
              <a:t> </a:t>
            </a:r>
            <a:endParaRPr dirty="0">
              <a:latin typeface="Calibri" panose="020F0502020204030204" pitchFamily="34" charset="0"/>
              <a:ea typeface="Calibri"/>
              <a:cs typeface="Calibri" panose="020F0502020204030204" pitchFamily="34" charset="0"/>
              <a:sym typeface="Calibri"/>
            </a:endParaRPr>
          </a:p>
        </p:txBody>
      </p:sp>
      <p:pic>
        <p:nvPicPr>
          <p:cNvPr id="78" name="Google Shape;78;p16"/>
          <p:cNvPicPr preferRelativeResize="0"/>
          <p:nvPr/>
        </p:nvPicPr>
        <p:blipFill>
          <a:blip r:embed="rId4">
            <a:alphaModFix/>
          </a:blip>
          <a:stretch>
            <a:fillRect/>
          </a:stretch>
        </p:blipFill>
        <p:spPr>
          <a:xfrm>
            <a:off x="8999867" y="479200"/>
            <a:ext cx="2776533" cy="763600"/>
          </a:xfrm>
          <a:prstGeom prst="rect">
            <a:avLst/>
          </a:prstGeom>
          <a:noFill/>
          <a:ln>
            <a:noFill/>
          </a:ln>
        </p:spPr>
      </p:pic>
      <p:pic>
        <p:nvPicPr>
          <p:cNvPr id="1026" name="Picture 2" descr="thumbnailImage?imageId=zzv-jRtCzYCX7r&amp;width=600&amp;height=180&amp;isPreview=fals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4060" y="5040012"/>
            <a:ext cx="3466751" cy="1040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319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7">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7">
                                            <p:txEl>
                                              <p:pRg st="12" end="1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7">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7">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7">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7">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alkiri 8"/>
          <p:cNvSpPr>
            <a:spLocks noGrp="1"/>
          </p:cNvSpPr>
          <p:nvPr>
            <p:ph type="title"/>
          </p:nvPr>
        </p:nvSpPr>
        <p:spPr>
          <a:xfrm>
            <a:off x="415636" y="147842"/>
            <a:ext cx="5756564" cy="355310"/>
          </a:xfrm>
          <a:solidFill>
            <a:schemeClr val="accent5">
              <a:lumMod val="60000"/>
              <a:lumOff val="40000"/>
            </a:schemeClr>
          </a:solidFill>
        </p:spPr>
        <p:txBody>
          <a:bodyPr>
            <a:noAutofit/>
          </a:bodyPr>
          <a:lstStyle/>
          <a:p>
            <a:r>
              <a:rPr lang="et-EE" sz="2000" dirty="0" smtClean="0"/>
              <a:t>DISTANTSÕPE – ABIKS KODUS ÕPPIJALE  JA  ÕPETAJALE</a:t>
            </a:r>
            <a:endParaRPr lang="et-EE" sz="2000" dirty="0"/>
          </a:p>
        </p:txBody>
      </p:sp>
      <p:sp>
        <p:nvSpPr>
          <p:cNvPr id="10" name="Sisu kohatäide 9"/>
          <p:cNvSpPr>
            <a:spLocks noGrp="1"/>
          </p:cNvSpPr>
          <p:nvPr>
            <p:ph sz="half" idx="1"/>
          </p:nvPr>
        </p:nvSpPr>
        <p:spPr>
          <a:xfrm>
            <a:off x="415636" y="617539"/>
            <a:ext cx="5604164" cy="6240461"/>
          </a:xfrm>
          <a:solidFill>
            <a:srgbClr val="FFC000"/>
          </a:solidFill>
        </p:spPr>
        <p:txBody>
          <a:bodyPr>
            <a:noAutofit/>
          </a:bodyPr>
          <a:lstStyle/>
          <a:p>
            <a:pPr marL="0" indent="0" fontAlgn="base">
              <a:buNone/>
            </a:pPr>
            <a:r>
              <a:rPr lang="et-EE" sz="1050" b="1" i="0" dirty="0" smtClean="0">
                <a:solidFill>
                  <a:srgbClr val="000000"/>
                </a:solidFill>
                <a:effectLst/>
                <a:latin typeface="Calibri" panose="020F0502020204030204" pitchFamily="34" charset="0"/>
              </a:rPr>
              <a:t>IGAPÄEVASED VAJALIKUD JA TOETAVAD TEGEVUSED</a:t>
            </a:r>
            <a:r>
              <a:rPr lang="et-EE" sz="1050" b="0" i="0" dirty="0" smtClean="0">
                <a:solidFill>
                  <a:srgbClr val="000000"/>
                </a:solidFill>
                <a:effectLst/>
                <a:latin typeface="Calibri" panose="020F0502020204030204" pitchFamily="34" charset="0"/>
              </a:rPr>
              <a:t>: </a:t>
            </a:r>
          </a:p>
          <a:p>
            <a:pPr fontAlgn="base"/>
            <a:r>
              <a:rPr lang="et-EE" sz="1050" b="0" i="0" dirty="0" smtClean="0">
                <a:solidFill>
                  <a:srgbClr val="000000"/>
                </a:solidFill>
                <a:effectLst/>
                <a:latin typeface="Calibri" panose="020F0502020204030204" pitchFamily="34" charset="0"/>
              </a:rPr>
              <a:t>Igapäevaselt tuleb tegeleda enda </a:t>
            </a:r>
            <a:r>
              <a:rPr lang="et-EE" sz="1050" b="1" i="0" dirty="0" smtClean="0">
                <a:solidFill>
                  <a:srgbClr val="000000"/>
                </a:solidFill>
                <a:effectLst/>
                <a:latin typeface="Calibri" panose="020F0502020204030204" pitchFamily="34" charset="0"/>
              </a:rPr>
              <a:t>tervise</a:t>
            </a:r>
            <a:r>
              <a:rPr lang="et-EE" sz="1050" b="0" i="0" dirty="0" smtClean="0">
                <a:solidFill>
                  <a:srgbClr val="000000"/>
                </a:solidFill>
                <a:effectLst/>
                <a:latin typeface="Calibri" panose="020F0502020204030204" pitchFamily="34" charset="0"/>
              </a:rPr>
              <a:t> hoidmise ja tugevdamisega – tasakaal on peaasi  </a:t>
            </a:r>
            <a:r>
              <a:rPr lang="et-EE" sz="1050" b="0" i="0" u="sng" strike="noStrike" dirty="0" smtClean="0">
                <a:solidFill>
                  <a:srgbClr val="0563C1"/>
                </a:solidFill>
                <a:effectLst/>
                <a:latin typeface="Calibri" panose="020F0502020204030204" pitchFamily="34" charset="0"/>
                <a:hlinkClick r:id="rId2"/>
              </a:rPr>
              <a:t>https://peaasi.ee/vitamiinitest/</a:t>
            </a:r>
            <a:r>
              <a:rPr lang="et-EE" sz="1050" b="0" i="0" dirty="0" smtClean="0">
                <a:solidFill>
                  <a:srgbClr val="000000"/>
                </a:solidFill>
                <a:effectLst/>
                <a:latin typeface="Calibri" panose="020F0502020204030204" pitchFamily="34" charset="0"/>
              </a:rPr>
              <a:t>  </a:t>
            </a:r>
          </a:p>
          <a:p>
            <a:pPr fontAlgn="base"/>
            <a:r>
              <a:rPr lang="et-EE" sz="1050" b="0" i="0" dirty="0" smtClean="0">
                <a:solidFill>
                  <a:srgbClr val="000000"/>
                </a:solidFill>
                <a:effectLst/>
                <a:latin typeface="Calibri" panose="020F0502020204030204" pitchFamily="34" charset="0"/>
              </a:rPr>
              <a:t>Omavahelised toetavad </a:t>
            </a:r>
            <a:r>
              <a:rPr lang="et-EE" sz="1050" b="1" i="0" dirty="0" smtClean="0">
                <a:solidFill>
                  <a:srgbClr val="000000"/>
                </a:solidFill>
                <a:effectLst/>
                <a:latin typeface="Calibri" panose="020F0502020204030204" pitchFamily="34" charset="0"/>
              </a:rPr>
              <a:t>suhted peres</a:t>
            </a:r>
            <a:r>
              <a:rPr lang="et-EE" sz="1050" b="0" i="0" dirty="0" smtClean="0">
                <a:solidFill>
                  <a:srgbClr val="000000"/>
                </a:solidFill>
                <a:effectLst/>
                <a:latin typeface="Calibri" panose="020F0502020204030204" pitchFamily="34" charset="0"/>
              </a:rPr>
              <a:t> on hetkel kõige olulisemad. Kuidas olla tark lapsevanem ja kuidas oma lapse tervist toetada - </a:t>
            </a:r>
            <a:r>
              <a:rPr lang="et-EE" sz="1050" b="0" i="0" u="sng" strike="noStrike" dirty="0" smtClean="0">
                <a:solidFill>
                  <a:srgbClr val="0563C1"/>
                </a:solidFill>
                <a:effectLst/>
                <a:latin typeface="Calibri" panose="020F0502020204030204" pitchFamily="34" charset="0"/>
                <a:hlinkClick r:id="rId3"/>
              </a:rPr>
              <a:t>https://tarkvanem.ee/</a:t>
            </a:r>
            <a:r>
              <a:rPr lang="et-EE" sz="1050" b="0" i="0" dirty="0" smtClean="0">
                <a:solidFill>
                  <a:srgbClr val="000000"/>
                </a:solidFill>
                <a:effectLst/>
                <a:latin typeface="Calibri" panose="020F0502020204030204" pitchFamily="34" charset="0"/>
              </a:rPr>
              <a:t>  </a:t>
            </a:r>
          </a:p>
          <a:p>
            <a:pPr fontAlgn="base"/>
            <a:r>
              <a:rPr lang="et-EE" sz="1050" dirty="0" smtClean="0">
                <a:solidFill>
                  <a:srgbClr val="000000"/>
                </a:solidFill>
                <a:latin typeface="Calibri" panose="020F0502020204030204" pitchFamily="34" charset="0"/>
              </a:rPr>
              <a:t>Õppimiseks ja õpetamiseks vajalikud lisamaterjalid on </a:t>
            </a:r>
            <a:r>
              <a:rPr lang="et-EE" sz="1050" dirty="0">
                <a:solidFill>
                  <a:srgbClr val="000000"/>
                </a:solidFill>
                <a:latin typeface="Calibri" panose="020F0502020204030204" pitchFamily="34" charset="0"/>
              </a:rPr>
              <a:t>koondatud siia - </a:t>
            </a:r>
            <a:r>
              <a:rPr lang="et-EE" sz="1050" dirty="0">
                <a:solidFill>
                  <a:srgbClr val="000000"/>
                </a:solidFill>
                <a:latin typeface="Calibri" panose="020F0502020204030204" pitchFamily="34" charset="0"/>
                <a:hlinkClick r:id="rId4"/>
              </a:rPr>
              <a:t>https://</a:t>
            </a:r>
            <a:r>
              <a:rPr lang="et-EE" sz="1050" dirty="0" smtClean="0">
                <a:solidFill>
                  <a:srgbClr val="000000"/>
                </a:solidFill>
                <a:latin typeface="Calibri" panose="020F0502020204030204" pitchFamily="34" charset="0"/>
                <a:hlinkClick r:id="rId4"/>
              </a:rPr>
              <a:t>drive.google.com/drive/folders/1nXkZLq6VDyuMYwuWQLlYcZNSfJNTZR_d?usp=sharing</a:t>
            </a:r>
            <a:r>
              <a:rPr lang="et-EE" sz="1050" dirty="0" smtClean="0">
                <a:solidFill>
                  <a:srgbClr val="000000"/>
                </a:solidFill>
                <a:latin typeface="Calibri" panose="020F0502020204030204" pitchFamily="34" charset="0"/>
              </a:rPr>
              <a:t> </a:t>
            </a:r>
            <a:endParaRPr lang="et-EE" sz="1050" b="0" i="0" dirty="0" smtClean="0">
              <a:solidFill>
                <a:srgbClr val="000000"/>
              </a:solidFill>
              <a:effectLst/>
              <a:latin typeface="Calibri" panose="020F0502020204030204" pitchFamily="34" charset="0"/>
            </a:endParaRPr>
          </a:p>
          <a:p>
            <a:pPr fontAlgn="base"/>
            <a:r>
              <a:rPr lang="et-EE" sz="1050" dirty="0" err="1" smtClean="0">
                <a:solidFill>
                  <a:srgbClr val="000000"/>
                </a:solidFill>
                <a:latin typeface="Calibri" panose="020F0502020204030204" pitchFamily="34" charset="0"/>
              </a:rPr>
              <a:t>ISEseisva</a:t>
            </a:r>
            <a:r>
              <a:rPr lang="et-EE" sz="1050" b="0" i="0" dirty="0" smtClean="0">
                <a:solidFill>
                  <a:srgbClr val="000000"/>
                </a:solidFill>
                <a:effectLst/>
                <a:latin typeface="Calibri" panose="020F0502020204030204" pitchFamily="34" charset="0"/>
              </a:rPr>
              <a:t> õppimise </a:t>
            </a:r>
            <a:r>
              <a:rPr lang="et-EE" sz="1050" dirty="0" smtClean="0">
                <a:solidFill>
                  <a:srgbClr val="000000"/>
                </a:solidFill>
                <a:latin typeface="Calibri" panose="020F0502020204030204" pitchFamily="34" charset="0"/>
              </a:rPr>
              <a:t>puhul tasub meeles pidada</a:t>
            </a:r>
            <a:r>
              <a:rPr lang="et-EE" sz="1050" b="0" i="0" dirty="0" smtClean="0">
                <a:solidFill>
                  <a:srgbClr val="000000"/>
                </a:solidFill>
                <a:effectLst/>
                <a:latin typeface="Calibri" panose="020F0502020204030204" pitchFamily="34" charset="0"/>
              </a:rPr>
              <a:t>: </a:t>
            </a:r>
          </a:p>
          <a:p>
            <a:pPr fontAlgn="base">
              <a:buFont typeface="+mj-lt"/>
              <a:buAutoNum type="arabicPeriod"/>
            </a:pPr>
            <a:r>
              <a:rPr lang="et-EE" sz="1050" b="0" i="0" dirty="0" smtClean="0">
                <a:solidFill>
                  <a:srgbClr val="000000"/>
                </a:solidFill>
                <a:effectLst/>
                <a:latin typeface="Calibri" panose="020F0502020204030204" pitchFamily="34" charset="0"/>
              </a:rPr>
              <a:t>Sea endale ISE igaks päevaks selge ja kergesti mõõdetav eesmärk ja püsi selle juures, kuni see on saavutatud ( näiteks: Osalen täna kahes videotunnis, töötan kaasa ja pärast seda teen ära iseseisvad tööd).  </a:t>
            </a:r>
          </a:p>
          <a:p>
            <a:pPr fontAlgn="base">
              <a:buFont typeface="+mj-lt"/>
              <a:buAutoNum type="arabicPeriod" startAt="2"/>
            </a:pPr>
            <a:r>
              <a:rPr lang="et-EE" sz="1050" b="0" i="0" dirty="0" smtClean="0">
                <a:solidFill>
                  <a:srgbClr val="000000"/>
                </a:solidFill>
                <a:effectLst/>
                <a:latin typeface="Calibri" panose="020F0502020204030204" pitchFamily="34" charset="0"/>
              </a:rPr>
              <a:t>Loo ISE endale sihtotstarbeline õppimise ala, kus on õppimiseks vajalikud vahendid (arvuti, kirjutamiseks laud või alus, õppetöövahendid jne) ja keskkond (vaiksem koht ja teised pereliikmed on võimalusel eemal). Õpi iga päev samas kohas – nii salvestab aju paremini õpitut ja kujuneb vajalik töörütm. </a:t>
            </a:r>
          </a:p>
          <a:p>
            <a:pPr fontAlgn="base">
              <a:buFont typeface="+mj-lt"/>
              <a:buAutoNum type="arabicPeriod" startAt="3"/>
            </a:pPr>
            <a:r>
              <a:rPr lang="et-EE" sz="1050" b="0" i="0" dirty="0" smtClean="0">
                <a:solidFill>
                  <a:srgbClr val="000000"/>
                </a:solidFill>
                <a:effectLst/>
                <a:latin typeface="Calibri" panose="020F0502020204030204" pitchFamily="34" charset="0"/>
              </a:rPr>
              <a:t>Märgi enda õppimine ja tööde tähtajad </a:t>
            </a:r>
            <a:r>
              <a:rPr lang="et-EE" sz="1050" b="0" i="0" dirty="0" err="1" smtClean="0">
                <a:solidFill>
                  <a:srgbClr val="000000"/>
                </a:solidFill>
                <a:effectLst/>
                <a:latin typeface="Calibri" panose="020F0502020204030204" pitchFamily="34" charset="0"/>
              </a:rPr>
              <a:t>Teamsi</a:t>
            </a:r>
            <a:r>
              <a:rPr lang="et-EE" sz="1050" b="0" i="0" dirty="0" smtClean="0">
                <a:solidFill>
                  <a:srgbClr val="000000"/>
                </a:solidFill>
                <a:effectLst/>
                <a:latin typeface="Calibri" panose="020F0502020204030204" pitchFamily="34" charset="0"/>
              </a:rPr>
              <a:t> kalendrisse, tee ISE endale õppimise ajakava ja kogu päeva/nädala plaan, et tekiks rutiinid ja tööjaotus - aju vajab plaani;  kaos ja korralagedus tekitavad riidu ja pinget. Lepi arvuti kasutamise aeg pereliikmetega kokku. </a:t>
            </a:r>
          </a:p>
          <a:p>
            <a:pPr fontAlgn="base">
              <a:buFont typeface="+mj-lt"/>
              <a:buAutoNum type="arabicPeriod" startAt="4"/>
            </a:pPr>
            <a:r>
              <a:rPr lang="et-EE" sz="1050" b="0" i="0" dirty="0" smtClean="0">
                <a:solidFill>
                  <a:srgbClr val="000000"/>
                </a:solidFill>
                <a:effectLst/>
                <a:latin typeface="Calibri" panose="020F0502020204030204" pitchFamily="34" charset="0"/>
              </a:rPr>
              <a:t>Ole </a:t>
            </a:r>
            <a:r>
              <a:rPr lang="et-EE" sz="1050" dirty="0" smtClean="0">
                <a:solidFill>
                  <a:srgbClr val="000000"/>
                </a:solidFill>
                <a:latin typeface="Calibri" panose="020F0502020204030204" pitchFamily="34" charset="0"/>
              </a:rPr>
              <a:t>ISE</a:t>
            </a:r>
            <a:r>
              <a:rPr lang="et-EE" sz="1050" b="0" i="0" dirty="0" smtClean="0">
                <a:solidFill>
                  <a:srgbClr val="000000"/>
                </a:solidFill>
                <a:effectLst/>
                <a:latin typeface="Calibri" panose="020F0502020204030204" pitchFamily="34" charset="0"/>
              </a:rPr>
              <a:t> enda esindaja ja tee ennast vastutavaks oma õppimise eest – räägi teistele oma õpingutest, saavutustest, hoia sõpru ja perekonda oma tegemistega kursis, jaga muljeid. </a:t>
            </a:r>
          </a:p>
          <a:p>
            <a:pPr fontAlgn="base">
              <a:buFont typeface="+mj-lt"/>
              <a:buAutoNum type="arabicPeriod" startAt="5"/>
            </a:pPr>
            <a:r>
              <a:rPr lang="et-EE" sz="1050" b="0" i="0" dirty="0" smtClean="0">
                <a:solidFill>
                  <a:srgbClr val="000000"/>
                </a:solidFill>
                <a:effectLst/>
                <a:latin typeface="Calibri" panose="020F0502020204030204" pitchFamily="34" charset="0"/>
              </a:rPr>
              <a:t>Tee veebitunnis märkmeid, konspekteeri ja tööta kaasa nagu oleks õpetaja sinu kõrval. Täida kõik õpetaja poolt antud ülesanded kohe. Õppimise nippe </a:t>
            </a:r>
            <a:r>
              <a:rPr lang="et-EE" sz="1050" dirty="0" smtClean="0">
                <a:solidFill>
                  <a:srgbClr val="000000"/>
                </a:solidFill>
                <a:latin typeface="Calibri" panose="020F0502020204030204" pitchFamily="34" charset="0"/>
              </a:rPr>
              <a:t>vaata ülalt kolmanda punkti juurest. </a:t>
            </a:r>
          </a:p>
          <a:p>
            <a:pPr fontAlgn="base">
              <a:buFont typeface="+mj-lt"/>
              <a:buAutoNum type="arabicPeriod" startAt="5"/>
            </a:pPr>
            <a:r>
              <a:rPr lang="et-EE" sz="1050" b="0" i="0" dirty="0" smtClean="0">
                <a:solidFill>
                  <a:srgbClr val="000000"/>
                </a:solidFill>
                <a:effectLst/>
                <a:latin typeface="Calibri" panose="020F0502020204030204" pitchFamily="34" charset="0"/>
              </a:rPr>
              <a:t>Osale aruteludes julgesti, hoia kaamera sees, ära peida ennast õpetaja ja kaaslaste eest. Vabal ajal helista, suhtle, aruta õppimist ja jaluta sõpradega kahekaupa õues.  Ole ISE tark ja vapper.</a:t>
            </a:r>
          </a:p>
          <a:p>
            <a:pPr fontAlgn="base">
              <a:buFont typeface="+mj-lt"/>
              <a:buAutoNum type="arabicPeriod" startAt="7"/>
            </a:pPr>
            <a:r>
              <a:rPr lang="et-EE" sz="1050" b="0" i="0" dirty="0" smtClean="0">
                <a:solidFill>
                  <a:srgbClr val="000000"/>
                </a:solidFill>
                <a:effectLst/>
                <a:latin typeface="Calibri" panose="020F0502020204030204" pitchFamily="34" charset="0"/>
              </a:rPr>
              <a:t>Tee ühte asja korraga, õppimise ajaks sulge televiisor ja vii mobiiltelefon teise tuppa. Ilma sõnadeta muusika kuulamine õppimise ajal on </a:t>
            </a:r>
            <a:r>
              <a:rPr lang="et-EE" sz="1050" b="0" i="0" dirty="0" err="1" smtClean="0">
                <a:solidFill>
                  <a:srgbClr val="000000"/>
                </a:solidFill>
                <a:effectLst/>
                <a:latin typeface="Calibri" panose="020F0502020204030204" pitchFamily="34" charset="0"/>
              </a:rPr>
              <a:t>ok</a:t>
            </a:r>
            <a:r>
              <a:rPr lang="et-EE" sz="1050" b="0" i="0" dirty="0" smtClean="0">
                <a:solidFill>
                  <a:srgbClr val="000000"/>
                </a:solidFill>
                <a:effectLst/>
                <a:latin typeface="Calibri" panose="020F0502020204030204" pitchFamily="34" charset="0"/>
              </a:rPr>
              <a:t> aga muu kõrvaline tegevus häirib tähelepanu, taju, mälu ja mõtlemist. Tulemuseks on valesti tehtud tööd ja ajaraiskamine.  </a:t>
            </a:r>
          </a:p>
          <a:p>
            <a:pPr fontAlgn="base">
              <a:buFont typeface="+mj-lt"/>
              <a:buAutoNum type="arabicPeriod" startAt="8"/>
            </a:pPr>
            <a:r>
              <a:rPr lang="et-EE" sz="1050" b="0" i="0" dirty="0" smtClean="0">
                <a:solidFill>
                  <a:srgbClr val="000000"/>
                </a:solidFill>
                <a:effectLst/>
                <a:latin typeface="Calibri" panose="020F0502020204030204" pitchFamily="34" charset="0"/>
              </a:rPr>
              <a:t>Pausid õppimise ajal on vajalikud – joo vett, ringuta, söö midagi, tee korraks aken lahti, tee mõnda muud tegevust</a:t>
            </a:r>
            <a:r>
              <a:rPr lang="et-EE" sz="1050" dirty="0" smtClean="0">
                <a:solidFill>
                  <a:srgbClr val="000000"/>
                </a:solidFill>
                <a:latin typeface="Calibri" panose="020F0502020204030204" pitchFamily="34" charset="0"/>
              </a:rPr>
              <a:t>, mis korraks lõõgastab. Vaata lisaks </a:t>
            </a:r>
            <a:r>
              <a:rPr lang="et-EE" sz="1050" dirty="0" smtClean="0">
                <a:solidFill>
                  <a:srgbClr val="000000"/>
                </a:solidFill>
                <a:latin typeface="Calibri" panose="020F0502020204030204" pitchFamily="34" charset="0"/>
                <a:hlinkClick r:id="rId5"/>
              </a:rPr>
              <a:t>www.peaasi.ee</a:t>
            </a:r>
            <a:r>
              <a:rPr lang="et-EE" sz="1050" dirty="0" smtClean="0">
                <a:solidFill>
                  <a:srgbClr val="000000"/>
                </a:solidFill>
                <a:latin typeface="Calibri" panose="020F0502020204030204" pitchFamily="34" charset="0"/>
              </a:rPr>
              <a:t> </a:t>
            </a:r>
            <a:endParaRPr lang="et-EE" sz="1050" b="0" i="0" dirty="0" smtClean="0">
              <a:solidFill>
                <a:srgbClr val="000000"/>
              </a:solidFill>
              <a:effectLst/>
              <a:latin typeface="Calibri" panose="020F0502020204030204" pitchFamily="34" charset="0"/>
            </a:endParaRPr>
          </a:p>
          <a:p>
            <a:pPr fontAlgn="base">
              <a:buFont typeface="+mj-lt"/>
              <a:buAutoNum type="arabicPeriod" startAt="9"/>
            </a:pPr>
            <a:r>
              <a:rPr lang="et-EE" sz="1050" b="0" i="0" dirty="0" smtClean="0">
                <a:solidFill>
                  <a:srgbClr val="000000"/>
                </a:solidFill>
                <a:effectLst/>
                <a:latin typeface="Calibri" panose="020F0502020204030204" pitchFamily="34" charset="0"/>
              </a:rPr>
              <a:t>Suhtle õpetajaga, küsi temalt täpsemat infot  ja nõuandeid, külasta veebikonsultatsioone. </a:t>
            </a:r>
          </a:p>
          <a:p>
            <a:endParaRPr lang="et-EE" sz="1050" dirty="0"/>
          </a:p>
        </p:txBody>
      </p:sp>
      <p:sp>
        <p:nvSpPr>
          <p:cNvPr id="11" name="Sisu kohatäide 10"/>
          <p:cNvSpPr>
            <a:spLocks noGrp="1"/>
          </p:cNvSpPr>
          <p:nvPr>
            <p:ph sz="half" idx="2"/>
          </p:nvPr>
        </p:nvSpPr>
        <p:spPr>
          <a:xfrm>
            <a:off x="6172200" y="617539"/>
            <a:ext cx="5663381" cy="1530238"/>
          </a:xfrm>
          <a:solidFill>
            <a:srgbClr val="FF0000"/>
          </a:solidFill>
        </p:spPr>
        <p:txBody>
          <a:bodyPr>
            <a:normAutofit/>
          </a:bodyPr>
          <a:lstStyle/>
          <a:p>
            <a:pPr marL="0" indent="0" fontAlgn="base">
              <a:buNone/>
            </a:pPr>
            <a:r>
              <a:rPr lang="et-EE" sz="1050" b="1" i="0" dirty="0" smtClean="0">
                <a:solidFill>
                  <a:srgbClr val="000000"/>
                </a:solidFill>
                <a:effectLst/>
                <a:latin typeface="Calibri" panose="020F0502020204030204" pitchFamily="34" charset="0"/>
              </a:rPr>
              <a:t>TEGEVUSED  PROBLEEMIDE KUHJUMISE KORRAL: </a:t>
            </a:r>
          </a:p>
          <a:p>
            <a:pPr fontAlgn="base"/>
            <a:r>
              <a:rPr lang="et-EE" sz="900" b="0" i="0" dirty="0" smtClean="0">
                <a:solidFill>
                  <a:srgbClr val="000000"/>
                </a:solidFill>
                <a:effectLst/>
                <a:latin typeface="Calibri" panose="020F0502020204030204" pitchFamily="34" charset="0"/>
              </a:rPr>
              <a:t>Kasuta õppenõustamise abi –  kooli veebilehel on </a:t>
            </a:r>
            <a:r>
              <a:rPr lang="et-EE" sz="900" b="1" i="0" dirty="0" smtClean="0">
                <a:solidFill>
                  <a:srgbClr val="000000"/>
                </a:solidFill>
                <a:effectLst/>
                <a:latin typeface="Calibri" panose="020F0502020204030204" pitchFamily="34" charset="0"/>
              </a:rPr>
              <a:t>õppenõustamise link</a:t>
            </a:r>
            <a:r>
              <a:rPr lang="et-EE" sz="900" b="0" i="0" dirty="0" smtClean="0">
                <a:solidFill>
                  <a:srgbClr val="000000"/>
                </a:solidFill>
                <a:effectLst/>
                <a:latin typeface="Calibri" panose="020F0502020204030204" pitchFamily="34" charset="0"/>
              </a:rPr>
              <a:t>, vajuta sinna ja saad kiiresti abi.  </a:t>
            </a:r>
            <a:r>
              <a:rPr lang="et-EE" sz="900" b="0" i="0" u="sng" strike="noStrike" dirty="0" smtClean="0">
                <a:solidFill>
                  <a:srgbClr val="0563C1"/>
                </a:solidFill>
                <a:effectLst/>
                <a:latin typeface="Calibri" panose="020F0502020204030204" pitchFamily="34" charset="0"/>
                <a:hlinkClick r:id="rId6"/>
              </a:rPr>
              <a:t>https://www.tallinn.ee/est/pelgulinna/</a:t>
            </a:r>
            <a:r>
              <a:rPr lang="et-EE" sz="900" b="0" i="0" dirty="0" smtClean="0">
                <a:solidFill>
                  <a:srgbClr val="000000"/>
                </a:solidFill>
                <a:effectLst/>
                <a:latin typeface="Calibri" panose="020F0502020204030204" pitchFamily="34" charset="0"/>
              </a:rPr>
              <a:t> avalehel paremal pool veerus, kõik võivad pöörduda.</a:t>
            </a:r>
          </a:p>
          <a:p>
            <a:pPr fontAlgn="base"/>
            <a:r>
              <a:rPr lang="et-EE" sz="900" b="0" i="0" dirty="0" smtClean="0">
                <a:solidFill>
                  <a:srgbClr val="000000"/>
                </a:solidFill>
                <a:effectLst/>
                <a:latin typeface="Calibri" panose="020F0502020204030204" pitchFamily="34" charset="0"/>
              </a:rPr>
              <a:t>Väljaspool kooli tegelevad veebipõhiselt abivajajatega (nii lapsed kui täiskasvanud) peaasi.ee meeskond </a:t>
            </a:r>
            <a:r>
              <a:rPr lang="et-EE" sz="900" b="0" i="0" u="sng" strike="noStrike" dirty="0" smtClean="0">
                <a:solidFill>
                  <a:srgbClr val="0563C1"/>
                </a:solidFill>
                <a:effectLst/>
                <a:latin typeface="Calibri" panose="020F0502020204030204" pitchFamily="34" charset="0"/>
                <a:hlinkClick r:id="rId7"/>
              </a:rPr>
              <a:t>https://registratuur.peaasi.ee/noored</a:t>
            </a:r>
            <a:r>
              <a:rPr lang="et-EE" sz="900" b="0" i="0" dirty="0" smtClean="0">
                <a:solidFill>
                  <a:srgbClr val="000000"/>
                </a:solidFill>
                <a:effectLst/>
                <a:latin typeface="Calibri" panose="020F0502020204030204" pitchFamily="34" charset="0"/>
              </a:rPr>
              <a:t> , </a:t>
            </a:r>
            <a:r>
              <a:rPr lang="et-EE" sz="900" b="0" i="0" u="sng" strike="noStrike" dirty="0" smtClean="0">
                <a:solidFill>
                  <a:srgbClr val="0563C1"/>
                </a:solidFill>
                <a:effectLst/>
                <a:latin typeface="Calibri" panose="020F0502020204030204" pitchFamily="34" charset="0"/>
                <a:hlinkClick r:id="rId8"/>
              </a:rPr>
              <a:t>https://registratuur.peaasi.ee/kriisi</a:t>
            </a:r>
            <a:r>
              <a:rPr lang="et-EE" sz="900" b="0" i="0" dirty="0" smtClean="0">
                <a:solidFill>
                  <a:srgbClr val="000000"/>
                </a:solidFill>
                <a:effectLst/>
                <a:latin typeface="Calibri" panose="020F0502020204030204" pitchFamily="34" charset="0"/>
              </a:rPr>
              <a:t>, Rajaleidja keskuse </a:t>
            </a:r>
            <a:r>
              <a:rPr lang="et-EE" sz="900" dirty="0" smtClean="0">
                <a:solidFill>
                  <a:srgbClr val="000000"/>
                </a:solidFill>
                <a:latin typeface="Calibri" panose="020F0502020204030204" pitchFamily="34" charset="0"/>
              </a:rPr>
              <a:t>nõustajad </a:t>
            </a:r>
            <a:r>
              <a:rPr lang="et-EE" sz="900" b="0" i="0" dirty="0" smtClean="0">
                <a:solidFill>
                  <a:srgbClr val="000000"/>
                </a:solidFill>
                <a:effectLst/>
                <a:latin typeface="Calibri" panose="020F0502020204030204" pitchFamily="34" charset="0"/>
              </a:rPr>
              <a:t> </a:t>
            </a:r>
            <a:r>
              <a:rPr lang="et-EE" sz="900" b="0" i="0" u="sng" strike="noStrike" dirty="0" smtClean="0">
                <a:solidFill>
                  <a:srgbClr val="0563C1"/>
                </a:solidFill>
                <a:effectLst/>
                <a:latin typeface="Calibri" panose="020F0502020204030204" pitchFamily="34" charset="0"/>
                <a:hlinkClick r:id="rId9"/>
              </a:rPr>
              <a:t>https://rajaleidja.ee/broneeri-aeg/</a:t>
            </a:r>
            <a:r>
              <a:rPr lang="et-EE" sz="900" b="0" i="0" dirty="0" smtClean="0">
                <a:solidFill>
                  <a:srgbClr val="000000"/>
                </a:solidFill>
                <a:effectLst/>
                <a:latin typeface="Calibri" panose="020F0502020204030204" pitchFamily="34" charset="0"/>
              </a:rPr>
              <a:t> </a:t>
            </a:r>
          </a:p>
          <a:p>
            <a:pPr fontAlgn="base"/>
            <a:r>
              <a:rPr lang="et-EE" sz="900" b="0" i="0" dirty="0" smtClean="0">
                <a:solidFill>
                  <a:srgbClr val="000000"/>
                </a:solidFill>
                <a:effectLst/>
                <a:latin typeface="Calibri" panose="020F0502020204030204" pitchFamily="34" charset="0"/>
              </a:rPr>
              <a:t>Igasugustele kriisi puudutavatele küsimustele vastavad </a:t>
            </a:r>
            <a:r>
              <a:rPr lang="et-EE" sz="900" b="0" i="0" dirty="0" err="1" smtClean="0">
                <a:solidFill>
                  <a:srgbClr val="000000"/>
                </a:solidFill>
                <a:effectLst/>
                <a:latin typeface="Calibri" panose="020F0502020204030204" pitchFamily="34" charset="0"/>
              </a:rPr>
              <a:t>Lasteabi</a:t>
            </a:r>
            <a:r>
              <a:rPr lang="et-EE" sz="900" b="0" i="0" dirty="0" smtClean="0">
                <a:solidFill>
                  <a:srgbClr val="000000"/>
                </a:solidFill>
                <a:effectLst/>
                <a:latin typeface="Calibri" panose="020F0502020204030204" pitchFamily="34" charset="0"/>
              </a:rPr>
              <a:t> spetsialistid – tasuta telefonil 116111,  </a:t>
            </a:r>
            <a:r>
              <a:rPr lang="et-EE" sz="900" b="0" i="0" u="sng" strike="noStrike" dirty="0" smtClean="0">
                <a:solidFill>
                  <a:srgbClr val="0563C1"/>
                </a:solidFill>
                <a:effectLst/>
                <a:latin typeface="Calibri" panose="020F0502020204030204" pitchFamily="34" charset="0"/>
                <a:hlinkClick r:id="rId10"/>
              </a:rPr>
              <a:t>www.lasteabi.ee</a:t>
            </a:r>
            <a:r>
              <a:rPr lang="et-EE" sz="900" b="0" i="0" dirty="0" smtClean="0">
                <a:solidFill>
                  <a:srgbClr val="000000"/>
                </a:solidFill>
                <a:effectLst/>
                <a:latin typeface="Calibri" panose="020F0502020204030204" pitchFamily="34" charset="0"/>
              </a:rPr>
              <a:t> </a:t>
            </a:r>
            <a:r>
              <a:rPr lang="et-EE" sz="900" dirty="0" smtClean="0">
                <a:solidFill>
                  <a:srgbClr val="000000"/>
                </a:solidFill>
                <a:latin typeface="Calibri" panose="020F0502020204030204" pitchFamily="34" charset="0"/>
              </a:rPr>
              <a:t>, enesetunnet aitab parandada </a:t>
            </a:r>
            <a:r>
              <a:rPr lang="et-EE" sz="900" dirty="0" smtClean="0">
                <a:solidFill>
                  <a:srgbClr val="000000"/>
                </a:solidFill>
                <a:latin typeface="Calibri" panose="020F0502020204030204" pitchFamily="34" charset="0"/>
                <a:hlinkClick r:id="rId11"/>
              </a:rPr>
              <a:t>www.enesetunne.ee</a:t>
            </a:r>
            <a:r>
              <a:rPr lang="et-EE" sz="900" dirty="0" smtClean="0">
                <a:solidFill>
                  <a:srgbClr val="000000"/>
                </a:solidFill>
                <a:latin typeface="Calibri" panose="020F0502020204030204" pitchFamily="34" charset="0"/>
              </a:rPr>
              <a:t> </a:t>
            </a:r>
            <a:endParaRPr lang="et-EE" sz="900" dirty="0">
              <a:solidFill>
                <a:srgbClr val="000000"/>
              </a:solidFill>
              <a:latin typeface="Calibri" panose="020F0502020204030204" pitchFamily="34" charset="0"/>
            </a:endParaRPr>
          </a:p>
          <a:p>
            <a:pPr fontAlgn="base"/>
            <a:endParaRPr lang="et-EE" sz="900" b="0" i="0" dirty="0" smtClean="0">
              <a:solidFill>
                <a:srgbClr val="000000"/>
              </a:solidFill>
              <a:effectLst/>
              <a:latin typeface="Calibri" panose="020F0502020204030204" pitchFamily="34" charset="0"/>
            </a:endParaRPr>
          </a:p>
          <a:p>
            <a:endParaRPr lang="et-EE" sz="900" dirty="0"/>
          </a:p>
        </p:txBody>
      </p:sp>
      <p:sp>
        <p:nvSpPr>
          <p:cNvPr id="13" name="AutoShape 2" descr="data:image/png;base64,iVBORw0KGgoAAAANSUhEUgAAAtMAAAKDCAIAAABXGBGRAAAAAXNSR0IArs4c6QAAAARnQU1BAACxjwv8YQUAAAAJcEhZcwAADsMAAA7DAcdvqGQAAKnXSURBVHhe7N0HYFN14gfw7NkmTZM06U4pLbSFsqHsMgtCoUxZonCIiiyVoSA4ThEnnqfyx32o552inHoqqJyiKCpSKBsKlLZ0N91tdvL/vbzXNLRpKaUNHd/PvYvv93szpC/vmzd+j11QUMACgAZqTLa7t51mCtB6PnwinukDgC6JXVpayvQCgJuyKssdT5xkCtB6vny+P9MHAF0Su6qqiukFADckeczfeoIpQOv55qUBTB8AdElso9HI9AKAm9JKy+1b0pgCtJ5vXx7I9AFAl8S2WCxMLwC4IcljzmYkj9b3/StIHgBdGttqtTK9AOCGJI/ZSB5t4ACSB0DXxrbb7UwvALghyWPWpuNMAVrP//4+iOkDgC6Jw/wXAAAAoO2xHQ4H0wsAbkorLTMfwTGP1vfDqzjmAdCl4ZgHAAAAeA+SBwAAAHgPkgcAAAB4D5IHAAAAeA+SBwAAAHgPkgcAAAB4D5IHAAAAeA+SBwAAAHgPkgcAAAB4D5IHAAAAeA+SBwAAAHgPkgdApxIRJNEqhUyhtQUoBAH+bTVzAOgikDwAWshHwk1J1ASpREy5jakVgiXJIbogCVNuxNP3dl8+I5QptLbNd3XbujSS7p89TjtuoJLuBwBoPiQPgBbS+IvWzA7r1d2HKbex+CjZ4qTAGJ2UKd9SXA57RUrIpAQV6edx2ctTQntH+dKDAACahuQB0DEcOVO2/cMrf5wuZ8q3lM3uePStS+9+nUP6hXzO/PHaXhFeSmAA0NFxH3/8caYXANwYzfZ/H8hnCp74ywTTRqgPnSi7dLWGqXLicthjBionDlEP7uWn8hNk5RnJfpoexOeyJySoJyWo+0bJ+DxOTpGRVOqCJNNHBxTozUlD1UmDlVq16EquwWpjJnGRirgDYmSZecbKGuvscVqZD+9qITU5MWGIKjpMetG5GrPGaIrLLdVG2/SRmn7RMqPFXlRqpkcjIkOktw1TjxvgHxQgKigxG0x2UpmSqJH78gNVQo+TxEf7ThkeMLSXH5fH7t3Nh8Nhf/1rEakfECNnOVh8HjdpqKpflK/V7iBvVqsUXc695l+jobtuC2b6AKBLYjsc9b/gAIAorbTMfOQ4U/CE7MXfejj2mQ8yvv2tmKliscRC7guresTqpGaLncVmCXicK3nGlS+eIVFAJOC88kBMVKjEZLEJ+Vwy8r8OFOzamzUxQfXIogh6cjIaSRgnLlWu2XGOrnGJ0fm8vi5m85sXf00r/eyZvn+crdi++zI96G8P9ORyOStfOEP6//lkfKDzIlCyAmw2iwSFDTsvpJ6tIDUkoGxcoCNrZbc7SO4hb3DFC2fz9aYmJpmRqFk9O4xOTiRRkdfTV6pdCzqXVfPH6fJ7Z4TIJTxSU15lTb9as/7V86S/CT+8OojpA4AuCWdbAFrT7LFaEjs+O1g4+cGjpPv8UKEuUDR7vJYMmjVWS2LH7v15kx5IXfrMaZJI5owJUPkJ6AmrDLZlz55JXp966GRZfKTvda8kbdqnBwunrktdueM8CQvTRgSQGomQu2pWWHG55Y4nTyWvP/bGF1cVvvwFEwPp8QmPk/xlanBBiXne1hNkkm+P6Okx3e07XLRw6wnSQ2aY8vCx68YOAAAkD4DWNLSXvLTSsvOzLLuDZbezdn6aXW209e1OXX05qKfMZnf8dLw0IphKFZdza7gcdqSzn9j0Rvql7GqHg/X1YeoIikbBJJIWOJZe8eonmRab40Jm1aVcg8YZbqLCpb4S7m+ny0RCTlCA6Oj5SqoyhFm6x0kiwyRSEXfPwYLiMrPBZNu++/KlHAM9PgBAiyF5ALQmrb8gI6/uKg2TxV5eZRXxqQ1N6y8kUeOtjbHvPBJHurED/EmlUMhsg2S02h4LeeXyqFMbLVNWbWP6nLPl8ahFBDob+Zg+MoBe+q71MaQoElAnfQiPkwTIqfxxKYe5boOkomojs5IAAC2G5AHQmswWh7B2d06z2RxsNhUjjGZbTpFx6bbT7t0vx0vp0VwcjutnDhIC+M5wcF12FpOBDGbqYtLX92a7L32dp5Mjrkkszss7XOkEAKBVIHkAtKacYmNMmCSwtnmxnjqfUI3oSj51kuJqsVmrFJrM9ozcGlfnuu3lhlTUWHVaZhGRIdJuzbgoJNd5H01ksMR96fryuntYGirQU0OHxsnpYnig2OOC6IvUVX5o2xQAmgXJA+CmDO3lN39iIOlunxBIcsaXh4o4HPaO1T3mjNOSyu0rohwOx8fOu3O//LmQSwat7TEjUTN2kHLVXN0/tvQSNO/QRT3ns2q6BYlXzglfkBT04upoH/H1D0ukZ1WfzaxOGqx8eHG38YNUKYmaHWt6knVmBntyPrMqp8g4dZhqSXLIrLHavz8Q43FBNSab0Wwb2UdO3vK0URqmFgCgEUgeAC1UbbDa7I7Evorl00JId+/0kIVJgT+mlry+N1sq5q6YEUoqq2tsj/zfxcvOSyV+P1224+MsEZ+zenbYlju7TRuuzNGbrHY7fcyAfnX2UH2uYh3nKRvaO19eTc+umTU64O7k4Ox8Y0ae0TWBw85yuLUFQqodtYdVHn/70tHzFeMH+m++M2LN7LBApTDH2SJIE5NsfevS1SLT4qTAFSkhl3NrSOLxuKAPv89Xyfjzx2sTYpkDJAAAjUF7HgCeXbc9j6Yp5QKz1V5Z7eGSTIWMz+eySyos9IWoJFEI+Ryj8zoMmkhwTZE2KE7+3H3RD+9MJwmGrpH7MK1o8LhUKKHnxuex7XaqjVFqDGfT5mSYxS1YkBHIutWYbBW117RedxI/Xz4JWVU1NvdB9aaSCKlhBrONVDYN7XkAdHE45gHQJvTlZo+xgyitsBSWml33v5DwXy9n1CuSIDJlRMAiZ9sbeSUmupIgmYO+I4bMyjU3i9Xhfu0IqXfPEAQZIV9vcsUO4rqTlFVaSOwgPe6D6k1Foky18fqxAwAAyQOgvfPz5a+bFx6n8/nvr0VZeWhRAwA6NpxtAfDsJs+2tC4Bj2OzX3OMoePC2RaALg7HPAA6ALPV3jliBwAAkgcAAAB4D5IHAAAAeA+SBwAAAHgPkgcAAAB4D5IHAAAAeA+SBwAAAHgPkgcAAAB4D5IHAAAAeA+SBwAAAHgPkgcAAAB4D5IHAAAAeA+SBwAAAHgPkgcAAAB4D5IHAAAAeA+SBwAAAHgPkgcAAAB4D5IHAAAAeA+SBwAAAHgP2+FwML0AcK2d/7nK9EHruS8lhOkDgC4JyQOgw7uQWapWiBUyEVMGAGjHcLYFoMPb9PLPP6XmMAUAgPYNyQMAAAC8B8kDAAAAvAfJAwAAALwHyQMAAAC8B8kDAAAAvAfJAwAAALwHyQMAAAC8B8kDAAAAvAfJAwAAALwHyQMAAAC8B8kDAAAAvAfJAwAAALwHyQMAAAC8B8kDAAAAvAfJAwAAALwHyQMAAAC8B8kDAAAAvAfJAwAAALwHyQMAAAC8B8kDAAAAvAfJAwAAALwHyQOgw1P5iSVCLlMAAGjf2A6Hg+kFAAAAaGNIHgCeGc22eVtPMAVoPf/Z3o/pA4AuCckDwLPSSsvMR44zBWg9P7w6iOkDgC4J13kAwPXxuWxdkITPYzNlT3wk3J46Hy6nqXEAAJA8AK7DX8afNkqzJDlk1hhNiEbM1LJYQ+L8XlrT46/3RJFd8oQhqs13RTIDOqO47r7vborrEy1jyp4Mi1fsXBcTrBExZQAAT5A8AJpCfsR/+HjvB+aGLU4KXDkrbPejcd2CJfSglbNDwzXigT18d67ruWpWWLBaSNe3FpJsSNxhCgAAnQWSB0BTFiYF8nmczW9eHLf6yKod5w6mlVlszKVRhaXmHf/OXPnS+T/PV566Uvl//8mm61vLwBj5/HEapgAA0FlwH3/8caYXANwYzfZ/H8hfMDHIwXK89M8rDgcVNQ6mllRUWekRDhwpiQyVDIqRVxntaemVR06X2+xUKNEFSaaPDijQm5OGqpMGK7Vq0ZVcg7U2rwyMld82PCCxn39UuLSgxFxlsNH1Q+MVycMDhvVW+Mn4GTk100YHkDkHKARmq6NXpG9xuYWM6XHaphfnwueyJySoJyWo+0bJSJbKKTKSyqan9ZFwJw9TT05QhQWKORz2yD6K747oc4tMZJDHNYkMkYyMV/zn58Jy5z9RZIj0tmHqcQP8gwJEZByDyU7NlMW667ZgugcAuibc2wLgGX1vy5al3cf2V+zen/eP/1515gqGWMh9YVWPWJ3UbLGz2CwBj3Mlz7jyxTPVRtvEBNUjiyLo0UhRKuKeuFS5Zsc5Ulw4KWjZ1GCj2VZeZdP4Cwwm2x1PntKXm+eM066YEUrqRQKqQbBVO86tmx8eqBQK+Bx6L/7Ee5didT4ep21icS4iAeeVB2KiQiUmi03IpxbxrwMFu/ZmNTGtr5T32kMxoQEii9VOkgo9zvrXL/x5pryxd0HP7c6nT2XlGSYMUW1coCP/Mna7g0xO/jFXvHA2X0+lFtzbAtDF4WwLQFP+8U1ORbV1cVLgO5t7jR+kYtfetzF7rJbEjs8OFk5+8CjpPj9UqAsUzR6vZQazWFUG27JnzySvTz10siw+0lcXRF0dcjnX8MqerJSNx+dtTSM9JL4k9PIj9SPjFcUVlukbjo9ddeSRXemZuYa7njr1xS/FZK+f8vAx0h07V9HYtDSPi3OZNVZLYgfJT5MeSF36zGkSkuaMCVD5CeihHqedkaghsePtr3Mmrj269pXz9FENWtNrQkiE3FWzworLLSSRJK8/9sYXVxW+/AUTA5nBANC1IXkANIX8fF+67fQ3vxWHqEWb74x45YEYHwl1zGBoLzn5Hb/zsyy7g/ysZ+38NLvaaOvb3Zeeitj0Rvql7GqHg/X14WJS1Cio3fzhE6V7fywwWewyH97py9WkRial5lZltCmkvAkJVLL57WRZpYE5oeOusWlpHhfnMqinzGZ3/HS8NMJ5eezl3Bouhx1Ze6msx2n7dvchkeujfXmkP+1CxXMfXqFGdWp6TYiocKmvhPvb6TKRkBMUIDp6vpKqDLkmDAFAl4XkAXAd+nLzcx9k3PHXU8fTK3t181nmvN9E6y/IyKu7JILshsurrCJ+3QZFnyVx9ljIK9fZEoavmPfYsu77dwz4fHu/XRtiSA3beRTlva9yK2qs6+aFf/JU39njtK4jK+4am5bmcXEuWn8hiRpvbYx955E40o0d4E8qhUJmbT1Oq5ILMguM9JUrhHsYanpNiEAldZvP9JEB9OJ2rafGoU8kAQAgeQA0S16xceNrF2qM1lBnexVmi0N47a7UZnPU2wHTHI66yrXzdYl9FQeOlmx58yLpmFoW60JW1YLHTuz4OMtktd8/I3TqCA+3tDQ2bT3ui3Mxmm05Rcal2067d78cL2UG13Kf1mZjuQcpd9ddE4OZupj09b3Z7otb9+p5eigAdHFIHgCN4nBYvSJ9XXFCKOSQbEH+T/pzio0xYZJAFdNqVk+dD0kkV/INdLExcTrqTpDnPsg4lFZaWEYdYKCRWRrN9i9+Kljx/FlSDFRS5zscDuraTF8pzzlKo9M2x9Vis1YpNJntGbk1rs51PMOj/FJzZLDYdS0IfZiEdt01yXXeOBMZLHFfnL7cTA8FgC4OyQOgUQEK4d8f6Pn2pt4LkoJmjdW+sjZGLOT+fII6VPDloSIOh71jdY8547TzJwZuXxFFgsLHB/LpCRujr7Bo/AUPLtAtnRby0qpoulIk4Hz38sD1iyLGDlIun06dyqmsoU5tkJHJ6/2zwhZOCgoOEHmctpm+/LmQS9Z2bY8ZiRqylFVzdf/Y0ktQe8eKR/87qidv8Ol7oiYPUz91b3TyMDUzoJF34S49q/psZnXSYOXDi7uNH6RKSdTsWNPz9gm4whQAKEgeAI0qLDXt/akoQMG/Ozl45czQAAXvvX25n/1QQAb9mFry+t5sqZi7Ykbo8mkh1TW2R/7v4uWcGjKIvlHddbs6feM6Xdy5N7u4wkL24osmaC9epUd2mC32Y+mVk4cot9zZbXKC6tDJMnoRB47o80pMZP+9bGqwRMT1OK3zlbwwr86eukqX30+X7fg4S8TnrJ4dRpYybbgyR2+y2u1NTPv9H8Uf/1io04o2LND1jpB+8xt18Sk9qDlr8vjbl46erxg/0H/znRFrZocFKoU5hdSBEAAAtOcB4JnrWbUcNstfLiAbisfzBUq5wGy1V1bXXYDJZrOEfI7Rea0DTSSoK5KhZBKj2VZVYxPwOFYb2f9T9VIR11fKK6u0uE9IuM/f47RNL64ehYzP57JLKiz0tbHXnZbHZZMlFpRQ7XBc9100nBufR01eY7K5ml8j0J4HQBeH5AHgGZ6S30aQPAC6OJxtAQAAAO9B8gAAAADvQfIAAAAA70HyAGgFEUESrbPhTi/jc9m6IAn/2hZLvebWLh0AOigkD4Ab0CPcJz6aejjLwFh591ApXUk8fW/35TNCmYIXxXX3fXdTXJ9oGVNuNuqh+UNUYwYoeVwPuSEsUDxpqDo6zIcuzh6nHTdQSfe7a/HSAaArQ/IAuAHrF+g2Loggu+3nV0TP78hNY4UFSjbdEbF1SbeZY+qer0vjsFnP3hu1caFu/kRqEJfDXpESMilBRQ8FALhJSB4AN+DDb/M++j7fYnPs/M/Vb49QjWt1dNNHqNnXHvUY0dff/cyRze549K1L736dw5QBAG4OkgdAc80epzWYbf89VEj6P/4+TybhTRpa16a4C5/LThqqvn92+N3TQ4fE+TG1zla85k8MXDsvfElySKhWTGr8ZfyZYzSr5+pWzQl3P52RkqgZ0ttvYKz8vplhZCax3ZizHjQfCXf66IC1t4fPHa9V1z5XhdbYohtTbbAFqYT1xpydqDGYbKRjylQr8gKljE/3N7H0xt4OAIA77uOPP870AoAbo9n+72ufw/LU8u58HudQGvOI1zVzw3qG+3z9axHpnzVGU1xuOZhaIhJwXn0odvoIdWSwqF+UbPwgpUjIO3quXCLkvr05bmS8n6+EN6yXX0Sg+IejJZ881Wd4b4XKjx+nk5JdtVTMO3K2nMxt69LIGSMDJg5SRoVI4iKktw1Vn7pSlVdMNSTqK+W9vi42abAqMlg8JNZvZB8FqfzuiD63yNTYoskIDfnLBNNGqPf8WNg70kcq4R44UkLXR4VJlyUHf/mrPlAlKCqj3hGpJOvjK+WT/iaWzuexG3s79dx1WzDTBwBdEo55ALSmWWO1UaGS3fvzJj2QuvSZ01fyjHPGBKj8BD0ipGq54NXPshc9cZJ0u/flORysLw/rlz93Zu7mtDmb03KLTYn9qR25y6cHC6euS1254zybxZo2IoCunJGoCQ0Qvf11zsS1R9e+cr7KUHdkorFFM4M9ySwwpF6oGNJT7jq9MitR43A4PvvR86Pvmlj6dd8OAAANyQOgNQ3qKbPZHT8dL40IlpDi5dwaLocdGSyprqGeZjK6ryJIJcrXm9IuVFhtjp17MtOzqvk8tkjIzcg3+tU+EJ84ll7x6ieZFpvjQmbVpVyDpjZA9O3uU1Ft/WhfHuknM3nuwyt0PdHYoumhjfn8Z+qhu9NHUcnGz5c/tr/it7PljT3drYmlN/12AABckDwAWpPWX0j2929tjH3nkTjSjR3gTyqFQs6FrKqvDhfHR/p+8FivbSui6Os8xg1U7t7a+9uXB+55us/wXnL3Kz3LqusOJ5RXWXm1T7RXyQWZBUaSMOhipaHuSWyNLZoe2phDaSVF5ebbElQkMUwbFcDncT79gbqQxaMmlk408XYAAFyQPACay+FgkR0zU2iE0WzLKTIu3XbavfvlOHVpyAsfZix/7sy3R0oSYuQvrorWBYk3LY4Q8Dg7Ps5a99qF4+mV9BwasrPqHutos7FEfM/r0MSim2C3s0gkkkl5E4eoU0aor+Qbjnq6OIPWxNLDA5v7dgCgi0PyAGiuihqrTiui+yNDpN2CPJzIuFps1iqFJrM9I7fG1bkOEqRnVW/ffZns6RU+vD5RvhwO+71vcr/4qSD1XHm1qe7h8k3ILzVHBotdV2/QBzZoTSzaV8rjNL6t//fnIjLauvnhCl/+ZwepC2Yb08TSYyJ8WvB2AKALQvIAaK7zWTXdgsQr54QvSAp6cXW0j5jLDHDz5c+FXA57x9oeMxI1YwcpV83V/WNLLwGPc8+MsN1be5PKKcMDhsTJLVZHnp66V2Xm6ICZYzTPrIimTk+wrn9+4n9H9WQH//Q9UZOHqZ+6Nzp5WN1tvY0tekQfxRfP9ps3IYgZrwF9ufmXU9Rxjsoa27e/NZU8mlh6cZmZvN7o2wGALgjJA6C53vnyanp2zazRAXcnB2fnGzPyjNQJGCeHneWwUf2/ny7b8XGWiM9ZPTtsy53dpg1X5uhNVrv9xKVKuZRHKtfND+dx2Nt2Zxw5Xb7/D31UiGTVrLBeOp+CErO9wdxopNpRe9Tk+z+KP/6xUKcVbVig6x0h/eY3qjUzerrGFk0ffLDXzoFGL6t2gaz//FRAXr86XGSyMMcq7La6czyu9Wli6UfPNvp2AADcsR34dgDwpLTSMvOR40zBjdyHumWDuurT+cQTq3OXzOexyR7edVaFUMj4fC67pMJCj0Cw2Sy1n4CMoi83uzY7sZBLZlhQYiLz4nE5Ziu14683N7IgMtTilkVIjVIuIFORfpGAYzRfc2qj4aLJUtxbBqPVm7Be0X0dGq5PY0v3+Hbq+eHVQUwfAHRJSB4AnjWWPOAmIXkAdHE42wIAAADeg+QBAAAA3oPkAQAAAN6D5AEAAADeg+QBAAAA3oPkAQAAAN6D5AHQQjwue3lKaO8oX6YMAADNgOQB0EJCPmf+eG2vCB+mDAAAzYCWxAA8a7olscgQ6fA+fksmB/1+tvz4hcriMsv3R6imxEl9Qi+5Ws7PKjT+eLSkpMJCKrkcdtJQdWSwhOVwFDsbMCVDf02jniLrcfyURA39VJdBPeVGi/2734uz8g1JCeqe4ZKiMsu3vxcXlVIPSSEGxsr7RstkYm5xheXb34rznVO5iwiSjOyn2H+4ePxgpdqPn5lv/OFoSVkltRSCz2WPHazqHiwxW+wnLlb+frqMrvc4W12QZHR/albD+yhC1cIrBcZ9vxbVaz61OdCSGEAXh+QB4FnTyWPSUPW9M0LkEqYl9fSrNetfPT9hiGrjAh2LTT0khc/jkDmseOEs2W0/uzJ6cE95tcEmrX3I3N6fil75+Epj4//zyfhAfyEZzWSx8bkcm92RVWCKDBYbzTaRgEoDdzx+guzyF04KWjY1mFSWV9k0/gKDyXbHk6f05UwooU1MUD2yKIL0kEVUG+2+Em5usem+F85UVFlFAs4rD8REhUrIUoR8asX+daBg196sxmbrmhVRbbRJRdwTlyrX7DhH1zQfkgdAF4ezLQAtse9w0cKtJ0jPG19cTXn4GIkdEiF31ayw4nIL2U8nrz9G6hW+/AUTA0O1YhI7DqaVTtuQeufTp2w2B4kpJHY0Nj49f4LkgCkPHfvbnmwSSkjs+L/Pr972UOp7+3JVMv6Q3goywuVcwyt7slI2Hp+3NY30iIXchF5+9LT1kEyz/PmzZAU++C4/SCWc4nzG7KyxWhI7du/Pm/RA6tJnTl/JM84ZE6DyEzQ92yqDbdmzZ5LXpx46WRYf6asLkjADAACaB8kDoHVEhUt9JdzfTpeJhJygANHR85VUZYhE5ccnPWcyqu0OVlaeQV9pkTmPlDQ2PnklUi9U7NqbZbM79h+mHlv/7RH9v7/LczhY3/2mJ0WNgprn4ROle38sMFnsMh/e6cvVpEYm9fDgfuKxdy5dyqZG+Oe+XLPVHuu8NmVQTxmZ/0/HSyOCqYVezq3hctiRwZKmZ7vpjXQyK7ImXx+mzi5pFAK6HgCgmZA8AFpHoJI6PzJ9ZMA7j8SRbtf6GFIUCbg5hdRFElOGKhN6+yUNVatk/MxCQxPjk1eivIZ5tCxJACQrVFQzxcpqK3klEYG8+op5jy3rvn/HgM+399u1gZqcTT3U1oPyKmoqwmCymS0O57NvWVp/IZnPWxtj6RUYO8CfVAqFnKZn65pVeZXzEhae5yUCADQGyQOgdRic11q+vjd76bbTrm7dq+f9ZdTxiTCN+Jl7oh5eqCursr7xeU4T45PK+tyuxXKwqQJ9ddba+brEvooDR0u2vHmRdFRVM9hsDrYzuBjNtpwio/vSSffL8dJmztbhQOYAgJZA8gBoIXr3r/KjDl0QuUVG8hoZLMnIrXF1+nJzbISU1L/135zH37285pVzCx8/QZ/4aGx8UtlMcTppQYn5uQ8yDqWVFpYxt6t4NG6gku7pHeUr9+HRi75abNYqhSaz3X0FbHZH82frzlfK4+DrBACaAV8VAC1UY7IZzbaRfeRzxmmnjdKkZ1WfzaxOGqx8eHG38YNUKYmaHWt63j4h8GwGlTOWTQ1+fEm3v63u+fFTfbcsiZSKuI2NT8+8OfQVFo2/4MEFuqXTQl5aFc3UerI4KZAsdNZY7Za7upHif3+lrh358udCLoe9Y22PGYmasYOUq+bq/rGll4DHaf5sXUb0UXzxbL95E4KYMgBA45A8AFruw+/zVTL+/PHahFg5KT7+9qWj5yvGD/TffGfEmtlhgUphTqGxRzh1/eb/jpY8988rO/+TfTGneuwA/0WTqZ20x/FJvcPOctjqTrE4WA7X3e9kEPXq7N+5N7u4wpI8TL1ogvbi1Rqqvna0ei7lGMb0V6ycGSrgc7a9n5GRQ438++myHR9nific1bPDttzZbdpwZY7eZLXbG5stPW/XEtwr6TY97PbaYQAAjUN7HgCeNd2eh4tESF2vaTDb7LVNavF5bKVcUGOyVTgvxnzq3uihsbIp61LpRrdkPrzPt/f79oj+mX9cdo5ef3y6hszNVrsjF/A4JBC45i/kc8xWO73hkkWTaY1mW1WNjRqNrMW1GzTdCMedT58qrbCIBZzC2ibI3ClkfD6XXVJhsdbGHY+zJZVk0e5Nh4kEdUWxkGswMZfBNg3teQB0cTjmAXBTSGKoNtbFDsJideTrTa4YoS83czjsvy6PmjteOyNR88L9PUjlsQvUPbS0euMTpMYVOwiSM9znb7IwsYMgPcVlZpIPSD812rWxw11ltdVj7CBIKCGDXLGD8DhbUlmvxVL3YjNjBwAAkgdA23r7y6v/Sy3tHSm9LyV05cxQqZi76/Or+5ytdHgBk1EaTyQAAF6Gsy0AnjXzbEvziYVcs8XufjDDC9hsqo2QdnVAAmdbALo4JA+ARr2yJ4vpg9azenYY0wcAXRKSB0CHdyWvyl8mlEmpJssAANo5XOcB0OFteu34T8cKmQIAQPuG5AEAAADeg+QBAAAA3oPkAQAAAN6D5AEAAADeg+QBAAAA3oPkAQAAAN6D5AEAAADeg+QBAAAA3oPkAQAAAN6D5AEAAADeg+QBAAAA3oPkAQAAAN6D5AEAAADeg+QBAAAA3oPkAQAAAN6D5AEAAADeg+QBAAAA3oPkAQAAAN6D5AEAAADeg+QBAAAA3oPkAQAAAN6D5AHQ4fn5CAQCbMsA0DGwHQ4H0wsAAADQxpA8ADyzWO0LHj/JFKD1fPJUH6YPALokJA8Az0orLTMfOc4UoPX88Oogpg8AuiScGwYAAADvQfIAAAAA70HyAAAAAO9B8gAAAADvQfIAAAAA70HyAAAAAO9B8gAAAADvQfIAAAAA70HyAAAAAO9B8gAAAADvQfIAuGUGxsrHD1IxBRYrMkQ6I1Ej8+Ex5TZDFrQkOUQh4zNlAAAvQvIAuGWmjwxYmhxE9wdrRDtW97h3eohIwKVr2s6oforFSYGBKiFTBgDwIiQPgFvPV8rbfm+Uj5jz1D8yCktMTG2b+ebXom3vZ2TkGJgyAIAX4Vm1AJ554Vm1f70nKjJYvPiJky+u7hEf6fva3uw9B/LpQf4yfuIA/xC1mGyhZzKqDvypp+sVMv6kBJXGX1Bebfv+iD47vy49eBw0MFbeN1omE3OLKyzf/lacr6dijS5IMrq/4rMDBZUGa0qiJk9vstkcg3rKrTbHLydLz1yucs6vreBZtQBdHJIHgGfeSR7dg8Rpl6qSBis/O1j4908y6Xo+j/35s/3EQm5RudlHxCU9n/xQ8PqnWRIh972tvVQyfm6xSasUpl2sfOiV8/QkHgctnBS0bGqw0Wwrr7KRRGIw2e548pS+3DwxQfXIoog7nz6VlWf455Pxgf7UaRezxc5mszgc9oadF1LPVtCzbQtIHgBdHM62ANxKJCWQ2HH0fMWre5jYQZCfA18e1i9/7szczWlzNqeRMJHYX0Hqe0RI1XLBq59lL3riJOl278ujxyc8Drqca3hlT1bKxuPztqaRHpJgEnr50ePX8+nBwqnrUlfuOM9msaaNCGBqAQDaAJIHQLtjtTl27slMz6rm89giITcj3+gnpW54qa6xk9fRfRVBKlG+3pR2oe7IhMdBh0+U7v2xwGSxy3x4py9XkxqZ1MPlq8fSK179JNNic1zIrLqUa9D4CZgBAABtAMkD4FYqKDEfOlk2oIdsSXIIU+U0bqBy99be3748cM/TfYb3krPZVOWFrKqvDhfHR/p+8FivbSuiQrVi57gUj4N8xbzHlnXfv2PA59v77doQQ2rY9IyuVVZtY/pYrPIqK4+HrwUAaEP4igG4lewsx/Z/XM4uNN4xMXBkX+qUChEeKN60OELA4+z4OGvdaxeOp1fS9cQLH2Ysf+7Mt0dKEmLkL66Kdg8SDQetna9L7Ks4cLRky5sXSceM1ySyPkwfAEDbQPIAuMWqjTYSCwwm2yN3RIQFUscqYiJ8OBz2e9/kfvFTQeq58moTdSbFJT2revvuy18dLlb48CTCa86e1BsUp5MWlJif+yDjUFppYZmFGQkA4JZC8gC49TLzDM/+M1Ms5D51d3epiFtcZiaVM0cHzByjeWZFNHW2hUUd3LhnRtjurb1nJGqmDA8YEie3WB0GM3OixOMgfYVF4y94cIFu6bSQl1ZF02MCANxaSB4At4zdwXLUHs44eFT/rwMFoQGihHjF0bPl+//QR4VIVs0K66XzKSgx2513v5+4VCmX8lbPDls3P5zHYW/bnWGvndzjoJ17s4srLMnD1IsmaC9erSGj0XfR07fSM692lsNWd4aFVDrIagEAtBm05wHgmRfa8+By2BwOy2Kt2wZFAo7JQscMlljIlfvwCkpMbBaLx+WYrVTKYLNZaj8ByQb6cnO9bdfjIFKplAuMZltVjU3A41htdjICqRTyOUYzNUM+j00yiq02bfC4ZCDL4pZFWh3a8wDo4nDMA+CWIft799hBkDTgCg0Gky1fbyJFkgro2EGQYmGpubisfuwgPA4i/aSGxA7ST2ZCBwxSSccOgqyAK3YQVpujTWMHAACSBwAAAHgPkgcAAAB4D5IHAAAAeA+SBwAAAHgPkgdAm/CRcHvqfLgcD62V3zw+l60LkvB5bTJzAIA2heQBcGPUCsGS5BCy42fKjRgWr9i5LiZYI2LKrSquu++7m+L6RMtIf2SIlKyPQsanB3lZVJj0mRU9/vtC/+9fGbh7a+/5EwPbJmsBQOeB5AFwY+KjZIuTAmN0UqZ8q43qpyDrE6gSMuVr8bjs5SmhvaN8mXJrSxqi6h0h/e6I/sPv8rkc9vJpISmJGmYYAIAnSB4AN+bImbLtH17543Q5U77Vvvm1aNv7GRk5BqZ8LSGfM3+8tleED1Nube99dXXOo2l/+3fmu19eve+FM9UG29j+/swwAABPkDwAbgyPw9YqBWSPTvojQ6SLpwS7HtumVgjunBqs8a87/KDw5c8aq117e3hKokYkqNvc+Fx20lD1/bPD754eOiTOj67UBUnI5Fql0OMkPhLu9NEBpH7ueK3aT8DUslgiITdILSRrRfoVMv78iYFr54UvSQ4J1YrJ6s0apyX1faJ8500IHD9I5ZyizsBY+bKU0Afn68i7IMulK+nViNH5rJwTTrrgAFETb7OqxmYwMc+OqaiyXs4zcLk43QIATeE+/vjjTC8AuDGa7f8+kM8U3OgCJZsXd0tNr8wuMI7o478iJeS/vxZVGai9b3S49OGFEb+fLc8tMkWGSEbGKyYNUQ2OkYdqRKQ/vrvvvt+KyWgkT7z6UOz0EerIYFG/KNn4QUqRkHf0XPngOPmqmWGzx2gaTuIr5b2+LjZpsCoyWDwk1m9kH+p5+t8d0ZMF0VPtO6K3WBxvb44bGe/nK+EN6+UXESguq7LeMSlQxOeEqEVRIRKSS777Q08mpC2cFETWNjpErJILRsT7TRmm2ve7nsQIeoZThql7hkliwqV/nqsgb7mxt0nPiuYr5t09LaSw1Lz/d2qdG3PXbcFMHwB0STjmAdCGyK562bNnktenHjpZFh/pS1+XOmusNipUsnt/3qQHUpc+c/pKnnHOmABV7WEMj5PMSNSEBoje/jpn4tqja185TyeAenpESNVywaufZS964iTpdu/L23e4aOHWE2TQG19cTXn42PpXz9Nj0i7nGl7Zk5Wy8fi8rWmkRyzkJvRijr4QJottybbTyeuPHT17/fNKfaJl98wI/b+NsVIx92tnVAIAaAySB0Ab2vRG+qXsaoeD9fVhan+sUVDxYlBPmc3u+Ol4aUQwlSou59ZwOexIZz/hcZK+3X0qqq0f7csj/WkXKp778Ao16rWqa6hHsYzuqwhSifL1JjIaXd+YwydK9/5YYLLYZT6805erSY1MypxPIba9fyUr31BjsjXnMS5Th6nnjtGUVlq2f3jluyYPeAAAIHkAtKHyKmttj4W8cp0tcGj9hSRqvLUx9p1H4kg3dgB1SaZQyGyMHidRyQWZBUbXo90qDcw47i5kVX11uDg+0veDx3ptWxEVqhUzAxrhK+Y9tqz7/h0DPt/eb9eGGFLDpp5Ty7iS5/mSVY/IipVUWVe+eHb/4SKmCgCgEUgeAC3ncD4WVuC82rRpDkfdTt1otuUUGZduO+3e/XK8lBlcy30Sm40lasZSXvgwY/lzZ749UpIQI39xVbRbkPBg7XxdYl/FgaMlW968SDqm1pPrvk2bzWG1MA+/BQBoGpIHQMtV1VDHHsJrjy5MGKSke5p2tdisVQpNZntGbo2rc39UfUP5pebIYLHrWhD6MIlH6VnV23df/upwscKHJxFynZmBpfLz0NpHnE5aUGJ+7oOMQ2mlhWXU8ZXGXPdt/veXop2fX2UKAABNQvIAaLnzWTV2u+PelJCpIwK23Rd9W0L921Y9+vLnQi6HvWNtjxmJmrGDlKvm6v6xpZeA19TG+L+jeg6H/fQ9UZOHqZ+6Nzp5mJoZ4OaeGWG7t/Ym85wyPGBInNxidRjMthqTzWi2jewjnzNOO23UNW186SssGn/Bgwt0S6eFvLQqmqn15Lpvc+XssK13dZP58JgyAEDjkDwAbpDbOYy8YuOuL66q/PgPzQuPj/Q5cLSEVNKHGdxfnT1UH138/XTZjo+zRHzO6tlhW+7sNm24MkdvspJ9e+OTfP9H8cc/Fuq0og0LdL0jpN847x9xH5+8nrhUKZfyyDzXzQ/ncdjbdmfYnSdAPvw+XyXjzx+vTYiVU+VaO/dmF1dYSIhZNEF78WoNqXFfIv1Ka+Jt0si6M30AANfDpr9rAKCe0krLzEeOMwU3g+Lkz90X/fDOdBIg6Bouh61WCApLTWRPLxJwjGZqh0/yiZDP9NNcg1wUMj6fyy6psFid949cdxIel62UCwpKqFY0PC6I9Kv9BCQG6MvN7lu2RMglgwxmG51FXEglmaHRbKuqsQl4HCsZ7vCwGjSPb5NGBpF1MzXvUo8fXh3E9AFAl4RjHgDNRXa3U0YELJoYSPrznLt/ms3uyNdT+2PCtT8mO/56O++G+/LSCkthqZmOHcR1JyFj0rGD8Lgg0k9mWFx2Tewgaky2amP92EGQ0cjIJHaQfjN11IWpbLiqhMe3SSODmhk7AACQPACay8+Xv25eeJzO57+/FmXdyE2nAADggrMtAJ55PNsi4HHI7/um70OBpuFsC0AXh2MeADfAbLUjdgAA3AwkDwAAAPAeJA8AAADwHiQPAAAA8B4kDwAAAPAeJA8AAADwHiQPAAAA8B4kDwAAAPAeJA8AAADwHrRhCtCol/6dxfRB63nw9jCmDwC6JCQPgA4vu7DabmeFa6VMGQCgHUPyAOjwFjx6yGyx7Xl2NFMGAGjHcJ0HAAAAeA+SBwAAAHgPkgcAAAB4D5IHAAAAeA+SBwAAAHgPkgcAAAB4D5IHAAAAeA+SBwAAAHgPkgcAAAB4D9owhZaw2ux/ni1hCnCrPbHrBPlE/rqiL1OGW61/D4WAz2UKAHAtJA9oicoaa9L935MeXymfroFbqKrGwnawpPgs2oHqGovdwfpixxiVn5CpAoBrIXlAS9DJ49/PjgwNwFPKAOoUlZumr/0ByQOgCbjOAwAAALwHyQMAAAC8B8kDAAAAvAfJAwAAALwHyQMAAAC8B8kDAAAAvAfJAwAAALwHyQMAAAC8B8kDAAAAvAfJA1rIR8pns5l+AKCRjQKbBkDT0Ho6dAnnMqt7hqOh946qqNyslguYAgB0cEge7cjvZ8v/9u8spgCtZ/qogP5RvlGhEqYMHU1ppeVfBwp+Pl7KlKGVrJ4bnhArYwoA3oLk0Y58fqjw5X9lMgVoPdNGaSYPUeKYR8dVUGJ+7bMsJI9Wt+b28JSRAUwBwFtwnQcAAAB4D5IHAAAAeA+SBwAAAHgPkgcAAAB4D5IHAAAAeA+SBwAAAHgPkgcAAAB4D5IHAAAAeA+SBwAAAHgPkgcAAAB4D5IHAAAAeA+SBwAAAHgPkgcAAAB4D5IHAAAAeA+SBwAAAHgPkgcAAAB4D5IHAAAAeA+SBwAAAHgPkgcAQJuICJJolUKmAAC1kDygWfhc9oQhqklD1a4uaaiaw2ZFhkiXJIcoZHxmPIAuIDJUmjI6gEs2gCY9fW/35TNCmQIA1ELygGYJC5RsuiNi40Kdq3t4oU4i5o7qp1icFBiowg876EKG9pavmRMuEXKZMgDcCCQPuAEvf5I5bf0xukvekFpVY/vm16Jt72dk5BiYMQAAAJqE5AE3wGCyVxqsdEdiB6kRCblBaiHveoedATqxgbHyZSmhD87XLZ4S3PDCDjL0vplhd08Pje3mw1QBdG1IHnBTosMkd00KUvjhOg/oohZOCnp+RfSsUerBMfIlk4Pe2RSnlAuYYSzWmL4KMjRlpHrOmIBX1vbsHyNjBgB0YUgecANSRgZsWRJJd0Pi/JhagC7scq7hlT1ZKRuPz9uaRnrEQm5Cr2s2jU8PFk5dl7pyx3k2izVtRABTC9CFIXnADfARc9V+ArqTiHB5HQDr8InSvT8WmCx2mQ/v9OVqUiOT1m0ax9IrXv0k02JzXMisupRr0PjVHQ4B6LKQPOAGfPBt3uodZ+nuh6N6phagC/MV8x5b1n3/jgGfb++3a0MMqWGz6y57KqumLoeilVdZeTx85QIgeQAA3CC2oy5brJ2vS+yrOHC0ZMubF0nH1HpiZzmYPoCuDckDAODG+Eh55NVmp5JEnE5aUGJ+7oOMQ2mlhWUW53AAaAqSB9yAITHyueO1dDc0XiFGS0rQlWiVwmdXRs8coxnTz6+yxlZjos6k6CssGn/Bgwt0S6eFvLQqmh4TAJqA5AHNUm2wkl94Ywf435cSSnd//Uskn892OI8f068AnZvdweod4bNqVpi/L/+t/+bQlTv3ZhdXWJKHqRdN0F68WkNqHLXbg8POctjqtg1S7XAeJgHo4sieA1tCe/H5ocKX/5XJFDoINpsl5HOMZjtTbpemjdJMHqLsGS5lytDRFJSYX/ss6+fjpUz51uHz2Eq5oKTcYrbW/c2TrYBUGs22qhqbgMchIZ0OGGRku505KUPwuNSlpxa3LHLLrbk9PGUkbvQFb8MxD7gpJLi289gB0IosVke+3uQeOwiyFRSXmelWfckg13ENMrIrdhBWm6NdxQ6AWwXJAwAAALwHyQMAAAC8B8kDAAAAvAfJAwAAALwHyQMAAAC8B8kDAAAAvAfJAwAAALwHyQMAAAC8B8kDAAAAvAfJAwAAALwHyQMAAAC8B8kDAAAAvAfJAwAAALwHyQMAAAC8B8kDAAAAvAfJAwAAALwHyQMAAAC8B8kDAAAAvAfJAwAAALwHyQMAAAC8B8kDAAAAvIftcDiYXrjViissb3+ZwxSg9UwZqhLyOVGhEqYMHU1FtfXE5apfTpQxZWglS6cGqeUCpgDgLUge0BIms624whSswr4c4BpVBmuNyRrgJ2LKANAAzrZAS5y5UrFw8yGmAAC1vvk1Z9Nrx5kCAHiC5AEAAADeg+QBAAAA3oPkAQAAAN6D5AEAAADeg+QBAAAA3oPkAQAAAN6D5AEAAADeg+QBAAAA3oPkAQAAAN6D5AEAAADeg+QBAAAA3oPkAQAAAN6D5AEAAADeg+QBAAAA3oPkAQAAAN6D5AEAAADeg+QBAAAA3oPkAQAAAN6D5AEAAADeg+QBAAAA3oPkAQAAAN6D5AEtwWazhHw2UwCAWlwOm8/D9ypAU9gOh4PpBei8zmVW9wyXMgXoaArLzAF+AqYAAB0ckkc7knqh4m8fZzEFaD3TRwb07uYTFSphytDRlFVZ9/xY8PPxUqYMrWT1nLABPWRMAcBbkDzakc8PFb78r0ymAK1n2ijN5CFKHPPouApKzK99loXk0erW3B6eMjKAKQB4C85HAgA0i1TEjQyVcrz7rRmqFasV1JmmW7J0gLaAv2IA6NjILjl5pEarFNJFDps1MUHVP6b1TyKM6Of/1sbYkAAxU/aK5+6LundGGOlxX3pEsGTxlGA/X75zFIAOBskDADo2rUr04O1hvbv70sX75+geWRQxMl5BFzulMQP8l0wOClSJmPK1BsbK75gczBQA2h8kDwDoPFISNTNHqc9cqd75aTZT1Rnt/6342Q+vZObWMOVrDYn1W5SkZQoA7Q+SBwB0EkPi/FbODM0tNm36vwtmq53U+Pnyp48OWDknfHlK6Kh+/vRotIRefqTy/tnh4war2Ne2TcPhsBL7+989PfSeGWEThqj4XM9N10QES+ZPDFw1J5wswnXiY9oozaA4eb+esntmhC6ZGtIj3Ieur8fj0j3O0CMel61S8OkJyZhzxweunqtbPCU4SCVKHqnpESrhstlzxmlJF+C8RgSgXeE+/vjjTC/cauezqn87Vc4UoPWQb/+oEIkKDUJ0WNUG25Gz5Vn5RqZ8LX+ZYNoIdZ7efPe0IJPZsfbv54tKzaSez2N/8lT8yD7+Wn9B724+EwYphQLu0XMVZNDscdpH7ojQacXdgsUTByr/OFdBT0KIBJwda3rOGavtGS6Ji5CO7us/LF7x3RG91eboHiodEe/3n58Ky6us4wepnr2v+4Aesh5h0mG9/MYN8j94vIys5+NLI2eM0iQNVvUIk/SJ9J0yVJV2uapAb6JnTvO49MZmOHuMpqjc8tOxEvelJ/RWrJ4Vtv8PvdnieGdz3Kg+fn4y3vBefrpA8eBYWXigiM/j9Az36dPd988LFfnXLt0dCUC45wu8D8c8AKAzmDtWIxHxNu1KzylgAorDwdr3e8k9z5+dten47Y+eyCsxje3PHPYYFa8orrDM3nR85sZjm9+8mJ1Xl2lmj9fGRfh89lPRpAePTn4w9avDxZHB4pljNMxgJ4mQu3JOqL7ceseTp6auT3376xy1XDBvfCAzmMUik09Zl7rq5fMcDmvacDVTW6vh0q87w8b0jJCSMV/7LHvB1hNk2g+/y1v85MkvDhWbrfZpG1JJd/w8lbQA2hUkDwDonKw2x98/ybyQWcXnsnl89unL1X6+XHpQlcnqJ+WOG6wk/b+mlVYarHQ9MSzOr7TSsvPTTLudmsOrn2QaTLZ+Uczlq7SocKlcwvvlVLlAwNGqRH+covbu0aHMPS+pFyr+/vEVi9VxNqMyI8+o8a9/sK3h0pueYROqDdRJpRHxCq1SmFtsRM6ADgHJAwA6gy9/LbLa7E8u666U1+3pE/v7v/tor/0vD/hsW9/xA+uu8/jHV3mVNbYNC3T/eqpPveMZWn/B5VwDyRx00Wi2l1dZRYJrvioDnXfwzhylfndTHOl2bYghRQGfGaesykb3EGVVFh63/tdsw6U3PcMmkFz1zW/FfaN8P3ys91P3RgdrPN/tAtCuIHlA23Jv/sjVJlKr4HHZIRoxeWXK0LWdvFT12mfZ/jL+E3d3p/8qwgPFW+7qJhZw/7Yna/3rF9IuVtJjEuczqxY8duLlTzJtVseqWWG3Da9rx9NscdTLGTa7g33tNagGM3Wk4e2vc/7yzGlXt+n/0umh7jy2Ed1w6c2fYUPPfZBxz/NnDxwtGRYne/H+HkwtQDuG5NGR9OspGz2AOkLbgbg3f+RqE6lV9I7yfX9LL/LKlKHL+8/Bwv1/6ON00tVzw0kxJsKHw2G/+03u5wcLj54trzFRe3cXo9lO6u9/8SzpD1YxrZARuXpjz3Cpq12ymAjfYLXoSr6BLtJyi6jrQoKVoss5Na6uuIy5RrU56i39Jmd4IbNq2z8uf/ObXuMvINmLvE8Bj+Mr5jGDAdoZJI+OZOZozfJkNBAE0KiX/nkl/WpN8nD1lOEB+nJqzz1rVMDylNBnVkQPjZOzWdShC5GA893fBqxfGDF2kHLZtBBSU15dd53H54eKuRz2jtU9Zo/Tzp8Y+Mx93e12x57/FTCDndKzqs9lVk8aotywKGLcYFVKooa6HWZcs5rQ8Lj0Fs/wnhlhu7f0npGoIe93cJy8xmgtq7SUOt/4/XPCFiQFBTXS2hjALYTkAQAdm/tjL81W+9Y3L1ZUW+eMCfjzTPm3R/RRoZKZo9W9dD4FJWa7c0yzxZ52sWpygnL1rLDJCapDJ8s+P1gXLA4e1b++N9tHwrt/RujyaSHVNbaN/5ee4Wyzi0QQ6tW5tMfevnT0fMXEwcpHF0esmR0WqBReLaJuXiVD3deH9FL/c9PY0q87Q/elu/pPXKqU+/BWzSKrGsxls55+/wqp/P6IPl9vShqsvDs5WCxmLqoFaD/wrNp25LrPqv3rPVHdAsULHz/BlGuFacWDYmRBanFhqenPsxWXrlYzA5xtEyXEyVVyQVah4WBqKfk9RCqnjdLk6Y1Wm2NwjNxscfx6sux8ZhU9vgv5wVdcav4xtYQuSkVc8jvsUFppZp7B4zwJj/VJQ9UPL9Td+dSprHzDR0/En8ms+es7F0n9yL7+4UGiTw8UmCy2UX39o6hrQdiXc2t+/FNvcV7cFx4oHtlPceR0xdgB1IWB//mpMK/YSFZjzEBlRKA4t9hYUWPbdEfEg6+eP+ZsoaEJeFZtR3fdZ9WKBByj81IJGpfD5nBYFiv1hyQWkhKrxkRd9cnncugWxgjyt8TmsKxWh/uE7pRyARm50u1wCJvNEvKvWRCfxyajVRttrtFIjd1OXRpCF3lc6goR+k/aXWNLb2KG7kuv1+/nyzeb7WQq5xQMav3NdvfbdhrCs2rhlkDyaEdaljzGDVRuWKQT8DgGk418ydpsjhf+nbnv1yIyaPwg1cZF4Rw2+ZRZXC67qNy88sVzhSUmkgDo09gWq50MJT0PvXYh7cI1++93H+2l9hPMePgY/fV92/CA9fPD//qPyxwW2+M8G1uWx+Qxc4xm1awwsju574Uzf727e1yED1kTsiI8LudSjmHVS2fJe6EnJIum/0Q37Ew/n1H96rqeYRoxeY9kEdRaslhIHl0BnpLfRpA84JbA2ZaOjfxyWjU3rKrGtmz7mdseSr33+bPkd8/9M0JJBLnJxo6+/7OEzHxo7WO3xg9UmC32E+mVHud5Q+0gpYwOILEju9C4esfZKSPUTbfaZLLY7tp2etrGYyQYpSRqSOx495vc8Wv+XPfaBZJOmJEAAKDjQPLo2GIjfeQS3off5dFnWM5nVn36U6GPmBsZKr7Jxo6++73Y4XBMGETdSqOUC/pE+h46URYcIPI4z+a3gzS2v2LNnPDLuYbVO84Vlpqv22rTtvevZOUZSLQiq9ov2qei2vrhN7mk/ujZ8mf/2dTxIQAAaJ+QPDq2QCV14fqF7LoLO9KzqUvhhHzuTTZ2RGLBsfTKhFiZr5g3ZqA/h8Pe90dxY/O80XaQvvylkL4K5LqtNl3JrbubUSUXZOYbXWfQK6qZ60sAAKADQfLo2OjL5UjOoIuERET1s9k329gRse93PUkkiQOV4wcoiyssR8+UNzbP5i8r/WpNlcF234zQGB31DM/mtNrkQgYJrx0ZAAA6HHyPd2w5zgaIxjnv/qBNGOTvcDiy8o0339jRz8dKDCbbX6YE9QiTfH9Eb3c02oBS85eVXWh6/J1LXA776Xu6BygEzWm1yaWg1BwZLFbWto3tevoXQESQxPVXBADtHJJHBxOkEs6fGOjq8gpNGXnGyQmqDYsipo3S/PWeqCEx8h/TygpLTDfT2BHNaLYfPF4m96FaQtz3WzF5bWyeN7Sso2fLX9+brfDlb7s3et/v+uu22uRy4M8SZ2SJmjRMTaadOqz+VbHQ6fUI94mPpi4DGhgr7x5ad7PS0/d2Xz4jlCkAQPuG5NGR0Lf4L58W4up8pbxHd6WfvFSVNFj5wNywQT199/+hf/79DHr8Fjd25PLNb9TduSRVZOYxxyEam2ejy3JelkFfm+Fa7mc/FPz316LIYLHZbG9Oq0207/8o3vNjYUSgaOMCXVyElKQWZgB0GesX6DYuiOBz2c+viJ4/4foPkW8PeFz28pRQNPMP4IL2PNqR67bn0QQhn6OQ8QtLTO67alqLGzuikTlbbHYyvruG86Q1rCezdjV5VG+5IgHHZKFblWxWq000srZk5IISKtbUaz+qMWjPo6NztecxZoBSKub+91Dh3PGBmQWG30+W0SP888n4c1k1T75FNVLX3khF3P++0P+NL65+9G0eU9VuoD0PuCW4jz/+ONMLt9r5rOrfTpUzhRtEdudVBs/ZgezsySCzpW4PTWrcAydJAg3ziguZc8N02nCeNI/1rltX6i3XVU8YTB7m5j6CC1nVagNzY47HERrqEe4TFSJR+bXaY3LBy8gnfuRs+eA4v5IKy//+pI51nb5cFRvhEx0mvXiVOkI2a4ymuNxy0NnkLp/LnpCgnpSg7hsl4/M49LVQBInmM0Zrxg9SxkT46issFVVWfxl/8jD1hMHqwbFyXwkvo/ZGqpREjdyXH6gSTh+p6RctM1rsRaXMRUu6IMn00QEFenPSUHXSYKVWLbridnNWZIj0tmHqcQP8gwJEJC0ZTHZSkzRU1S/K12p3kL9ArVJ02XlIj4gO85k6Up2dbySj0TUJvf0Gx8nPXqkeGCu/bXhAYj//qHApmQ/ZpshQetFms2PehEDyT5FTbKKTesOFkkr6LYRoROQtx0fL9OWWimrrpKHqqSPUZPx8vanG2eBpQi8/JHLwPhzzaEdu5pgHNAHHPDo6+pjHA7eH/3G2Yvvuy3Tl3x7oyeVyVr5whvS7jnmIBJxXHoiJCpWYLDb6nq9/HSjYtTdLIuS+t7WXSsbPLTZplcK0i5UPv37h82f7iYXconKzj4hLej75oeD1T7PouQX6U9erkjTMZrM4HPaGnRdSz1Kt1ExMUD2yKIL0ENVGm1TEPXGpcs2Oc6Q4YYhq4wIdi00StoMkntJKy4oXzvaNlt07I0QuoS6WKq+ypl+tWf/qeefUrFH9/Z9YGvnWf3M+3Ec1UUP868k+Vpv9m9/1y6YGG8228iqbxl9AQvkdT57Sl5tdi6ZPRG5+4+Jvp8o8LpQEC9dbIP8OfC6H/H7IKjBFBovJbEUCbnGF5Y7HTxjNdhzzgFsC13kAQOcxa6yWxI7d+/MmPZC69JnTV/KMc8YEqPwEPSKkarng1c+yFz1xknS79+WR31xfHtYvf+7M3M1pczankUSS2J9psZf26cHCqetSV+44zybhdcQ1u+cqg23Zs2eS16ceOlkWH+mrC5KQZLNqVlhxuYWkhOT1x9744qrCl79gYuC+w0ULt1KPOyA1KQ8fc8UO4rcTZSS7TBjI3KLVK9KX5Iyf0sou5xpe2ZOVsvH4vK1ppIdEooRefvQ4BEkSS7adJos4era8sYUyozpT15SHjv1tTzYJJSR2/N/nV297KPW9fbkkgQ3pfc2bBfAmJA8A6DwG9ZSR3/c/HS+NCJaQ4uXcGi6HHRksqa6hzkGM7qsIUony9aa0CxVWm2Pnnsz0rGo+jy0ScjPyjX5S6sgE7Vh6xaufZFpsjguZVZdyDZprT9VteiP9UnY1yS5fH6bu+dIoBFHhUl8J97fTZSIhJyhAdPR8JamPCqHWoTFmq/2H1JJwrTgqjDoaN34QFUH2/V58+ETp3h8LTBa7zId3+jLVSKBMSh28oVGt+uYbakw2sm5NLzT1QsWuvVnkX2P/Yeo68W+P6P/9HZW3vvuNOl2lUfCdYwHcAkgeANB5aP2pR9O+tTH2nUfiSEc/6Fgo5FzIqvrqcHF8pO8Hj/XatiIqVEs17T9uoHL31t7fvjxwz9N9hveSu7dgV1Zd18hveZWVx7vmq5LU1PZQDelyeWy6Gd/pIwPo5e5aTzXjKxLUJQaP9v9BBZfxg1Vkncf08z+XVZ2VZ/AV8x5b1n3/jgGfb+9HNwfs3rbeldq7zIimF1pew7wFEmJIyqmofUf01SFkiXQRwPuQPIDhI+H21Pm00fcRn8vWBUnIj0umDHDjyO91/rUJoCGj2ZZTZFy67bR794vzIbcvfJix/Lkz3x4pSYiRv7gqWhck3rQ4QsDj7Pg4a91rF46nUwcMPLI3cs854XAwf9J0M76v7812X+46t3MrHp26WEXWdnx/xeBefjIpb//vVBBZO1+X2Fdx4GjJljcvko4e06MbWKjbO3CwqQIu8INbCMmjS5gwRJUy+jrXkQ2LV+xcFxOsoR4E0+riuvu+uymuT7SM9EeGSJckhyhkONgLN6aixqrTMn+f5K+oW5CHcxlXi81apdBktmfk1rg6W+29W+lZ1dt3X/7qcLHCh9cnypfDYb/3Te4XPxWkniuvrr3BpGXoZnwjgyXuy9WXU3fE0Pt4lZ/nJlb3HdH7y/gbF+gsVvuBP6l7c+J01P0sz32QcSittLCsqYcTNbFQgPYMyaNLWDwpsP00uzSqn2JxUmCgivoiHhLnR1IIXQ/QtPNZNd2CxCvnhC9ICnpxdbSP2MO5jC9/LuRy2DvW9piRqBk7SLlqru4fW3oJeJx7ZoTt3tqbVE4ZHjAkTm6xOvL0VJMwM0cHzByjeWZFNHW2hdXyY3Ik05zNrE4arHx4cbfxg5hmfG93bnQ1JpvRbBvZRz5nnHbaKA09vst3v+kdDofch/fr6Qr6PIi+wqLxFzy4QLd0WshLq6Lp0TxqYqEA7RmSR5fw0r8zX/qovdyv+82vRdvez8jIoU5XD4yRzx9X/7sYwKN3vryanl0za3TA3cnB2fnGjDyj65yBw85yOBvV+P102Y6Ps0R8zurZYVvu7DZtuDJHb7La7ScuVcqlPFK5bn44j8PetjvjyOny/X/oo0Ikq2aF9dL5FJSYmVbt3OZGI9WO2qMm9Ci1I5Ieqo8uPu5sxnf8QP/NdzLN+OYUMk2JfPh9vkrGnz9emxArp2tcCkpMx5wneuj2gomde7OLKyzJw9SLJmjp1krcl+JaNK2xhdZ/C9Q8mCIZRL06+wFuCbTn0Y60XXse5MefWMj96lBhZIh0eB+/Pd/nk99hpF6tENw2XL3v12Ly9Ue3FrD2lfPdQyShauGVAuO+X4tcLYTyueyxg1XdgyVmi/3ExUry/U4qdUGS0f0V+w8XD++jaDiJj4Q7bpAyQivO1ZtKK62b7ohY//qFP8+U01N9dqBg7GD/cQOUsTrpW1/mkPF/TC3Jd/4MbXVoz6Ojo9vz+Nl5uQb9ICHqqk8udYiCbsWrXvO4hELGJ3+0JRUWVzNfbDZL7Scgo+jLza6vPbJdkBmSv38yLx6XQz/8ud7c3Bv5JX31mtat15AumVYpF5Dtq6L2KlSaREjNxWC2kTnXw2GzBNfOk4xJZmI026pqbAIex0omcnhYtEvDhdZ7C9RM7HUtEZP5kHdK/hHQngfcEjjm0SVMHKykv19iI3yWTA6SOb+7ieAA0V2TgkJrz50TL6/usXJm6PhBSvL76dn7mSO95Lv1tXWxDy/UJQ9XLpig3X5f1D0zwkh9dJiETP7RE/ENJ/GV8l5fF7t2TvhtQ1X3pYSS2EHXE/RUCj/+jJEBPUIlXA573jgt6QLVnk+EA7gjmYO+tYRECleqsFgd7rGDKK2wFJaaXSMQZEdLaorL6mIHYTDZSN4lNWRqOnYQ9eZGZuJ6tgAZs96+v16RTEtmWC92ECQWVBs9xA6CLKreTMhSyHqS2EH6yVrR69Jw0S4NF1rvLVAzcZvU9dQCgFsCyQOu0bCJJFLZWOtMTUwyI1ETGiB6++uciWuPrn3lPN38cz13PXXqi1+KLVZ7ysPHSHfsHNVGJAAAdG5IHnCNhk0kkdfGWmeiJmhkkr7dfSqqrR/tox6RlXah4rkPr1CjAgBAl4fkAddo2EQSeW2sdSZqvEYmUckFmQVG1/HeSkP9g88AANA1IXl0LfQFxQL+9T93VxNJRBOtM7lzn8RmY4masRQAAOhqsG/oWqpqqGMP4c6mo4kJg5R0T9Oabp3Jo/xSc2Sw2HUtCH2YpCGShPg8jq/b8zIAbkZEkIT8rTIFTzpHW71oFBg6NCSPruV8Vo3d7rg3JWTqiIBt90XflqBiBjSpsdaZmMGe/O+onsNhP31P1ORh6qfujU4epmYGXEtfQZ2guX9W2MJJQcEBbdJ8KnQpT9/bffmMUKbgidfa6m1T7guKCpM+s6LHf1/o//0rA3dv7T1/YiAeyQLtHJJHl0A1R+CUV2zc9cVVlR//oXnh8ZE+B45SrTXT99e5vzp7qD662FjrTE1M8v0fxR//WKjTijYs0PWOkH7zG3Xxqfv49OuBI/q8ElPSYOWyqcES0XUerwUADSUNUZFN7Lsj+g+/yye/EJZPC0lJROt80K6hJbF2pO1aEnt9fSzJHvc9f4Yukq8ntUJQWGqy2+vaQbpuE0lEvdaZrjsJj0s1cFRQQrUP1sSCyDhmq51uOrotoCWxjs69JbGm/fPJ+HNZNU++1eiD1ugW8+58+lSW20NfW0vfHrIdq3rQLeYxVW3DfUE+Eq7NRjVMQuplPrx/PhZ/Jd+w8sWz9JhNQ0ticEvgmEcnFx/lO39iYHSoJK+07jlSNjvV7hDdspArAZAI6p4GiHpFol7rTNedhIxJxw6iiQXpy81tFzugyxoYK1+WEvrgfN3iKcH1Lv5Q+PJnjdWuJfvdRA3JxEyt8/qJpKHq+2eH3z09dEicH12pC5LcOZWag8dJyI5/+ugAUj93vFZde2ETzeMKNDG3yBApGVMiZA7+kZ8HZEyNPzNhYwuqqrHRsYOoqLJezjNwna27ArRbSB6d3G1D1cunhegrLB99SzWtAdBFLJwU9PyK6Fmj1INj5EsmB72zKU4pr9tbe6Gt3sZWoIm5NdHEcBMLcucr5nULFBtv7rm7AG0NyaOTe/b9y5MfPHr7o2npWdVMFUAXcDnX8MqerJSNx+dtTSM9YiE3oRdzDIPwQlu9LViBJly3UeA+0bJ7ZoT+38ZYqZj7tfOyKoB2C8mjk2t4agOgKzh8onTvjwUmi13mwzt9mYrdMmndJcxeaKu3BSvQhOs2Cjx1mHruGE1ppWX7h1e++x3JA9o1JA8A6IR8xbzHlnXfv2PA59v77doQQ2rYrlu8vNJWbwtWoAnXbRSYDCqpsq588ez+w8zT9gHaLSQPAOiE1s7XJfZVHDhasuXNi6Rjahtou7Z6W7ACTTQxfN1GgW02h9WCo5vQMSB5AEAnFKeTFpSYn/sg41BaaWEZdVzhulq3rd4WrEATTQxft1Hg//5StPPzq0wBoH1D8gCATkhfYdH4Cx5coFs6LeSlVczNI01r3bZ6W7ACTTQxfN1GgVfODtt6VzfXfTEA7RmSBwB0Hg47y+Fsb2bn3uziCgvZQy+aoL14tYYa5DyX4XxhXp09dZWt21ZvC1agiSaGm1gQjawm0wfQ7qEN03ak7dow7eLQhmlH1/w2TPk8tt1OXW5J+tlsqnlco9lWVWMT8DhWG7V3vm7Du0SrtNVLtGwFPDYxTGtsQQSZigw13eClHmjDFG4JHPMAgM7DYnW4rswgv6qKy8xkr0/6zdSxC6bSfYdN1CsSrdJWL9GyFSDr37CJYVpjCyLIVDcaOwBuFSQPAAAA8B6cbWlHCkrMb36Bq9Nb39ThaqmIGxV6nWYiod2qqLamplceasbZFrghy5LrP9EGwAuQPKAlzBZbWbUlwI96ogQAuJRWmQ0GW5CauTMWABrC2RZoidMZFXM3/sQUAKDWc/84PWfjQaYAAJ4geQAAAID3IHkAAACA9yB5AAAAgPcgeQAAAID3IHkAAACA9yB5AAAAgPcgeQAAAID3IHkAAACA9yB5AAAAgPeg9XRoiWMXSh948ciPuyYyZQA3Z69UWKxd9Lmp2987eSWn+v82JzDlriciUOor5TMFAE+QPKAlkDygCePu+85gtHE5bKbcldDP6O+a750gb//5tf2H9wlgygCeIHlASyB5QBOmrPlh09I47H66IHz00By4zgMAAAC8B8kDAAAAvAfJAwAAALwHyQMAAAC8B8kDAAAAvAfJAwAAALwHyQMAAAC8B8kDAAAAvAfJAwAAALwHyQNaiNNV24eG6+JwmR7oavDRQ3Og9XToEs5lVvcMlzIFADdGs00kwA4TwHuQPNqRk5eq/vZJFlOA1jN9pLpnmDQqVMKUO6b07JpnP7zCFKCV9I32vX9GCJvdrg/grX/9QmmFlSlA63nr4VimD7wLyaMd+fxQ4cv/ymQK0HqmjdJMHqLs6Mc8vv+z5On3LjEFaCV9omXblkdKRDym3C7N3HS8tMLCFKD1fPZMX4UvHuh/C+A6DwAAAPAeJI8OzEfCTUnUBKlEdJHDZk0epk7o5UcX29TscdpxA5VMAQAAoNmQPDowjb9ozeywXt196OLKOboNC3QJcXK62Ha4HPaKlJBJCSqmDAAA0GxIHp3EjETNjFHqM1eqX/80m6lqMza749G3Lr37dQ5TBgAAaDYkj84goZffypmhOUXGTf93wWy1kxp/GX/mGM3qubpVc8LrnRYZGq+4b2YYGZQ0VF2vSY6GgwbGypelhD44X7d4SrBWKXSORQlQCJQy6sosXZDkzqnUoFljtWtvD09J1IgEHv6oGlsfMj5ZKIlND8zXTRulITWRIVKyLImQuctRrRCQ+Wv86xYNAAAdGvfxxx9neuFWO59V/dupcqbQDP4ywbQR6rwSy/LkYKPZ/sDfzxeVmkk9n8f+5Kk+w3srVH78OJ2U7OmlYt6Rs9Sc54zTPrwoIjJY3Lubz4h4vz/PVxY6J/E4aMIQ1cMLI6JDxCq5gNRMGaba97veYLKRkbcujfSV8g+mlgyOk6+aGTZ7jGZwjDxUIxoZr4jv7rvvt2J6nrQm1ofMJ2VEwJBYOVmuUs7/6peiEX38V6SE/PfXoioDtaDocClZh9/PlucWmZwza4ke4T5RIRKVn4Apd0yXcw0/Hy9lCtBKSGgeN8Cfz2vXv8H+fSDfaKJ+UUDrun28Vlz7Iwe8Ccc8Ory5iQFk49m0Kz2nwEjXOBysLw/rlz93Zu7mtDmb03KLTYn9FfQgkgyKKyzTNxwfu+rII7vSM3MNdD3RcBDZ1b2yJytl4/F5W9NID1lKY5evkpSw7NkzyetTD50si4/01QVd03JGE+tD+/RgYdIDRze+foEpAwBA54Xk0UlwuHUnTqw2x849melZ1XweWyTkZuQb/aRMcwVVRptCypuQoGKzWb+dLKs01DVP1HDQ4ROle38sMFnsMh/e6cvVZByZ1PPvg01vpF/KriYJ4+vD1NEOjeKaowtNrA9xKcfw+p5Mu51VUYW2kgAAOj8kjw7vy1+KLFb7E0sj3c8mjBuo3L2197cvD9zzdJ/hveSuFhrf+yq3osa6bl74J0/1nT1O695yY8NBvmLeY8u6798x4PPt/XZtiCHjNNbUY3ltaCivoto74vLqj9bY+hBZRUY7WrMDAOgykDw6vFMZVa9+dlXhy//r3d35ziMf4YHiTYsjBDzOjo+z1r124Xh6JT0mcSGrasFjJ0i9yWq/f0bo1BHURZ20hoPWztcl9lUcOFqy5c2LpGPGa5LD4SGaNLE+DdGN6gr4+MsEAOic8P3eGXzxU8G+3/U9w6Vr5+lIMSbCh8Nhv/dNLqlPPVde7XZtGpvNMprtpH7F82dJMVBZd5ik4aA4nbSgxPzcBxmH0koLy1reeHMT69NQVQ11+CRcK6aLEwZdc2OOyk/g8d4ZAADoKPAl3km89FHGheya24aqpo3SFJdRt6vMHB0wc4zmmRXR1NkNFnUoguyzv3t54PpFEWMHKZdPDyE1lc7dfGOD9BUWjb/gwQW6pdNCXloVTY/ZAo2tj0fns2rsdse9KSFTRwRsuy/6Nrf2ygL8hZ881WfJVGr1AACgg0Ly6MDszhMTzheWxerY+ubF8irrnDEBR8+W7/9DHxUiWTUrrJfOp6DETI9pttiPpVdOHqLccme3yQmqQyfLPvuhgJq4kUE792YXV1iSh6kXTdBevFpDRnM9X9BhZzlsdUuvrWZGcBVpja0P4ZqPS16xcdcXV1V+/IfmhcdH+hw4WkIq6dED/KkWRAT8RlMLAAC0f3hWbTvSgmfVigQco7nu5AWXwyYd3ZiYWMiV+/AKSkxkR83jcuhKQiri+kp5ZZUW9wlpDQex2SylXGA026pqbAIex2qz01eD8nlsu51qzJSMIORfsw71VsnF4/q45kOP40LehVohKCw1kaGuGW67L3pQT9/lz57NyKViUPPhWbXQGDyrtivDs2pvFRzz6Njq7ePJLtyVMAwmW77eRIIl2a27KolqI1XvMRw0HEQmLy4zk9hB+slMXAnBYnXQcYGMUG9WHudMeFwf13zqIZVkZBI7CHqG3UOlQ+Pk//y+4EZjBwAAtCtIHtAxVNVYX/hX5vt4WAwAQAeH5AEdQ77e9NWhQuu1F4UAAECHg+QBAAAA3oPkAQAAAN6D5AHX4HPZuiAJv0Hz5wAAzRcRJNEqhUwB4FpIHl3U7HHacQOvaR6UFtfd991NcX2iZUwZoBmiwqSThqrdu+6h1D3MkSHSJckhChluXOxUpo3SxHbzYQqNePre7stnhDIFgGsheXRFXA57RUrIJLfmQQFuxh2TgjYu1Ll39F/XqH6KxUmBgSr89u1U1swOHTfAw+8WgGZC8uiKbHbHo29dehd3qEIrYbNZBSXmaeuPubpdn2WR+m9+Ldr2fkZGjoEeDQCAQPLoVHRBkjunBgdrRPMmBK65PXzKiAAOhxUcIFqWEnr/7PBR/fyZ8VisAIVAWXsM3EfCnT46YO3t4XPHa9Vuj9onBsbKybQPztctnhLs8axtRJCEDNL4CxdOClo7L3xGosbPrU1APpedNFRNFn339NAhcX5MbSOzpVeeFGeN1ZKVSUnUiPBwuI7DznJUGqyuzuK8/1kk5AaphTwOLhvqtPxl/JljNKvn6lbNCW94Apds6ffNDCOb/3XPzkCXgtbT25EWtJ5ez8QE1SOLIuh+o9kmEnCv5Bm1Sr6QT7VWLuRzX9ubvedAPhn6zyfjz2XVPPnWRV8p77WHYkIDRBarnc9j9vTrX7/w55lyEiaWTQ0m8ymvsmn8BQaT7Y4nT+nLqce/ubiWaLc7qo12Xwk3t9h03wtnKqqsJDe88kBMVKjEZLGRRZNx/nWgYNferMZm677y1UabVMQ9calyzY5zdM3NQOvpbe2v90RFBosXbD3BlGvRn+mdT5/Kymunhz3QenoLHHhl4H9+Lvr7J5l8HvvzZ/uJhdyicrOPiEt6Pvmh4PVPqcNd5Bsm0J/6UWG22NlsFofD3rDzQurZCucM2gu0nn6r4DdlJ1ReY73r6VMzH0m7WmTUBYoKS83zHjs5b+vJsirr1KH1r+2YkaghsePtr3Mmrj269pXzVQaqoXTa5VzDK3uyUjYen7c1jfSQr5WEXnXHLdyVVlqWP3922obUD77LD1IJpwxTk8pZY7UkduzenzfpgdSlz5wmGWjOmACVn6Dp2ZIVWPbsmeT1qYdOlsVH+uqCJMwAaN/8pLwtSyLpbn1tgoTOjfxu/fKwfvlzZ+ZuTpuzOY386kjsr2CGOX16sHDqutSVO86zyQ+AEQFMLXR5SB6d0KO7LmbmGQwm26ETZaT48M6LhSWmskrLkbPlAYprTqYQfbv7VFRbP9qXR/rTLlQ89+EVup44fKJ0748FJotd5sM7fbma1Mik1KGLhh5759KlbGqEf+7LNVvtsRHUkdVBPWU2u+On46URwVR6uJxbw+WwI4MlTc920xvpZFbkG+3rw8WkqGmwwtA+cblstZ+A7lR++B3ZJVhtjp17MtOzqvk8tkjIzcg3kgDKDGOxjqVXvPpJpsXmuJBZdSnXoLn2TC50ZUgenVBFjZXpqaZ6KqqY47SVNTaye6D7XVRyQWaB0fXYtkoDMy3hK+Y9tqz7/h0DPt/eb9eGGFLDZns+YV9exUxF4o7Z4uA6R9P6C0nUeGtj7DuPxJFu7ADqKhOhkNP0bF2zKneuNhcti3QQ+grL6h1n6W7jqxeYWujsxg1U7t7a+9uXB+55us/wXnL3b4iy6roDqGS75tWezAXAn0JnVu8aHqrU4Koem40l4nv+M1g7X5fYV3HgaMmWNy+Sjqm9HpvNwXZeUWg023KKjEu3nXbvfjle2szZOhzIHADtkStehAeKNy2OEPA4Oz7OWvfahePplcyABuwNv3qgC0Py6OryS82RwWJV7YFQ+sgELU4nLSgxP/dBxqG00sKypi5wc13T3jvKV+7Dyy0ykv6rxWatUmgy2zNya1ydze5o/mwBoL2RirhsNps+ShoT4cPhsN/7JveLnwpSz5VXm+z0OABNQ/Lo6v53VE++O56+J2ryMPVT90YnOy8OpekrLBp/wYMLdEunhby0Kpqp9WRxUuCWJZGzxmq33NWNFP/7axF5/fLnQi6HvWNtjxmJmrGDlKvm6v6xpRf5edT82UIH4iPizR2vpTvytxQV1rHvJIKGliSHrJoTfo+zZdI8vYm8FpdRd7rNHB0wc4zmmRXR1NkWFg5VwvUheXQq9OkV10kW+r91RQepYQoOO8vhbHHh+z+KP/6xUKcVbVig6x0h/eY36rpOepKde7OLKywkiyyaoL14tcZZXzuva13KMYzpr1g5M1TA5zhbjqJG/v102Y6Ps0R8zurZYVvu7DZtuDJHb7La7Y3Nlp63awnuldDOVVRbfSXc+1JC6Y78LU0cTN1FVe8zhQ7NR8wjISN5uPpyruH7I3pSc/Rs+f4/9FEhklWzwnrpfApKzPbaD9v1DUMj1Y7ai8kA0J5HO3Lz7Xmw2Swhn2M0M8c8OWwWn8cxWWqLHBaPQzXsQfr5PLbdTjVmSg/icdlKuaCghPodIxLUzYHMkNQbzbaqGpuAx7Ha7PW+PVwNNpRWWMQCTmHpNa190BQyPp/LLqmwWGu/iTzOtt7KE+5rcjPQnset0vAzbW/QnscN8Zfx2Wx2vUZ9xEKu3IdHvj3Y1DdJo98wZCjdvlz7gfY8bhUc8+hUSIx0/5YnW70rdhDki4D+UiAsVofrS4EgmYCOHYT7HMgMi8vMJB+QfjJtvdjhrrLa6jF2EORLkwxyxQ7C42zrrTzRnvdY0BwNP1Po0Mjvh3qxgzCYbPl6E/msyYbcxDdMe4sdcAshecBNIV83zv84XwEAAK4HyQNuyvd/FN/2UGpWPh4JBgAAzYLkATfF4aCOtTIFAACA60HyAAAAAO9B8gAAAADvQfKAW2bRbUHvPtpr/44Bnz3Td9u90cEaETMAAAA6LySPzm9grPyOycFMod3wFfP+cltwjdH+r/8VHEuvGtpL/vz90QI8UwoAoLPDF33nNyTWb1GSlim0G5UG6/zHTtz/wpl3v7z613cufvR9fqC/MDaSerw+AAB0YkgenVzySE2PUAmXzZ4zTku6AAX1ZDgelz1hiOremWFLkkP6x8joMYnwQPHiKcGr5+rIKz2+r5hq29Hj+GTkRbcFBapEc8drV84JnzRUzWGzglSipdNCyJhD4xX0aISfL3/66AAyzvKU0FH96p5Il+989AMt9UIFeSULoosAANBZofX0duTmW09vaPfW3hp/gYDHqXQ2GLr17YvnMqpeXhvTI0xittrpsxvvf5v3zhdXe0X6vry6B/V0BTtL4Hxufo3ReudTp6tqrB7HTxqqfnihjhQJs8VOJrmUYwhWC4R8jsXmIGPu+Djri58K+Dz2f7b3lYh4JRUWsZAjFnI/+j7/jf9k0xO6kEyzOClw1ctnT12sYqpaD1pPh8ag9fSuDK2n3yo45tHJLX7y5BeHiklomLYhlXTHz1fMGqslMWL3/ryktUfvfvZMZr5hwTitv4w/Y1QAi826/8XzU9en7v+DehzUX9/LKC4zNzY+PX8SaJZuOz3zkeO5xabIYHFhqXn+Yyfnbz1B6pOHU4+9Jcl23+8l9zx/dtam47c/eiKvxDS2f91hD5JLbp8Q+OiSyDsmaq/kG85lVDMDAACgk0Ly6HIG9ZTZbI6DqSW6IInV5riUa+Ry2RHBErVCYDTZL2ZXWayOtIuVZEy589dAY+M7Z8batCs9I7em2mg7dKKMFDe+nl5QYiqpsBw5V6Fxntkhk/z9k8wLmVV8LpvHZ5++XO3ny3VOSglQCu+dHhLf3Wf/HyXr/n7B/dkuAADQKSF5dDlafyGJDm8/EvfuJqob25+6IEMi5BSUmKVi7l3JITE6n0lDlKTySi7VJnpj45NXoqLaSveUO3vKKpljwpU1Fi6HiRGJ/f2pu2dfHvDZtr7jB9Yd8CDszuZP3/s679n3Lzd8EhUAAHQ+SB5djtFsqzbY/vLMaVe39JnTv54oU/hSp7rvmBj4+rqY+EjfL34pOp9JXXLR2PjOmTWu9uBFeKB4y13dxALu3/ZkrX/9An00xYV+mqWl9vmWAADQ6SF5dH5kry7gcei7VIjcYrNIyDGY7JdzauguI6eGJIAeYdL07Jq//uPy1rcuLfrryR0fXWl6fHrodcVE+HA47He/yf38YOHRs+U1pmtCRmm5+cV/ZaY5b2wBAICuAMmj8yN7d/J6/5ywBUlBQSrRF4cKuRz2jtU9UhI1YwcpV83VvfdoLx6XfbXIGBUq2XJntyeXRb63Ke6dzb1H9qVOrDQ2vnPe10efQ5k1KmB5SugzK6KHxsnZrLpp+/aUPTQvfNa4QKYMAACdHZJH5/f9EX2+3pQ0WHl3crBYzP3tVNnLn2SKhZw1s8NIzpg2XJmrN3M5LKWcX1lj2/Fx1kv/zvrPz8VqP/7WJd1EAo7H8e12B+nIzF3HPurdnk0KDgeVMP48U/7tET3JNDNHq3vpfApKzHa3Me3OIyBs3NoNANBloD2PdqQt2vNwUcoFZrO90sBcEEooZHw+l11SYbHaHN1DpW9ujHVvaeOJ5VGj4v3mbT1RUMK09+U+Pimy2Swhn2M0M2dPOGwWn8cxWWqLHBaPwzHXXsAhFnLJCDXO5+nzuXX1BBlkNNva9M8Q7XlAY9CeR1eG9jxuFRzz6Cr05Wb32EGQ77LCUjMdI0i/3e5IHq6+Z0Yo2U+vmhM+NFaWU2R0xQ7CfXyCZAVX7CDsDpYrdhB2O8s9XhhMtmojFS9I515PkEFIvwAAXQeSB1BILtn2wZWSCvO8cdoH5oYlDVb+eb7ykV0XmcEAAACtBMkDGAf+KL7zr6cmrPlz0gNHp65P3bTzQnY+1Z4HAABAK8J1Hu1IZY3tna9zmAK0ntuGqMhrVCjT7moHZTTbdn2BP49W1jdKNrqPH1Nor97/Nq8E13m0gTWzw5g+8C4kD2iJ0gpzvt4QGepLP0MO2oPMvCp/udBXgivm4Ja5WlTjI+L5+VJPTgBoDHYb0BJfHsr5y5OHC0pwOqYd2fD31F9OFDMFgFvh6XdOff0rjszBdSB5AAAAgPcgeQAAAID3IHkAAACA9yB5AAAAgPcgeQAAAID3IHkAAACA9yB5AAAAgPcgeQAAAID3IHkAAACA96D1dG/Ql5vOXSlnCp3Cv77NPHpGv3pBz9CAjv0wlHqG9lZzOGym0NHcvumnJdOiJiUEMmUAr7vv2T9G9lUvSIpgygCeIHl4ww+p+Zv/flwhEzLljs9gslptdiGfK+BzmaoOrrTCRF5/fGNCx31HSB5wyyF5QHMgeXgDSR5/++e5/7yQyJSh/bl0tfKOLb8geQDcDCQPaA5c5wEAAADeg+QBAAAA3oPkAQAAAN6D5AEAAADeg+QBAAAA3oPkAQAAAN6D5AEAAADeg+QBAAAA3oPkAQAAAN7TgdswtdrsPC4HbbC2Oja7NR9cgg+o1TX2AbW4DVN8Rq2OfEYnL1X1jvRhyjcNn1FbaN3vOmi+jt16+qufZp28XM0UoJVsukMXrhUzhZtjsztWvHiOKUArkYg4O1b1YApuWpY8DqaV/fPbPKYArWTm6IDQAFGsTsqUb84ju9JLKqxMAVrPrvUxTB94VwdOHhar/YFXzp++XMWUoZU8fnf30X0UTOHmZBcaFz95kilAKxELuV+/2J8puGlZ8njji6sfIXm0thmJmrH9/Xt1a51jHjM3HS+tsDAFaD2fPdNX4ctnCuBFuM4DAG6ZiCCJVtl5nuEMAM2B5AEA3hDXzSclUeN37U/Mp+/tvnxGKFMAgK4ByQMAvGHjwog1s8NmjNYw5ZszJM5vSXIIUwCADgXJAwDaXE+dT6hGRHomDPana27SwBj5/HGtE2IAwMuQPACgzU0aonQ4HP87WhLoL4yP8mVqrzV7nDahtx9TIBlliGrSUDXdr5Dx508MXDsvfElySKhWPH10QI8wCYfDnjchkHT0lSIDY+XLUkIfnK9bPCXYde2ILkhy51SqOGusdu3t4SmJGpEAX3oAtxg2QgBoWzwuO3GA/4lLVR86b6JJGqyi6+tZMF6b2K/uiMjUYaqpw6nkIRFyd22MvTs5eGAP2cIJ2rVzw2aMDOgRKuGS5DFOS7pAtXDhpKDnV0TPGqUeHCNfMjnonU1xSrmATBsdJrlrUtBHT8SvnBk6fpByzeywZ++Pds4eAG4ZJA8AaFtDe/vJJbwDR0sv59RczjWM7qcQ8G7gm6dHhFQtF7z6WfaiJ06Sbve+vLueOvXFL8UWqz3l4WOkO3augsz2lT1ZKRuPz9uaRnrEQm5Cr7rDJ1UG27JnzySvTz10siw+0lcXJGEGAMCtgOQBAG1r4hCV1Wb/MVVP+r87opeKuCP63UCDMdU1dvI6uq8iSCXK15vSLlTQ9e4Onyjd+2OByWKX+fBOO1sXlEm59CBi0xvpl7KrHQ7W14eLSVGjoA6HAMCtguQBAG2IRIGEWBmPy5k8VDV3vFbtR+31Jw5W0kOb40JW1VeHi+MjfT94rNe2FVGhnhrY9RXzHlvWff+OAZ9v77drA9UwpXvD2OVVTAOg5VVUe1xcHtrMBriVkDwAoA2NHeBPYofRbFs8KYh0SUOUVpt9YA+Zv6x+25EOB4vfyFmYFz7MWP7cmW+PlCTEyF9cFd3waRtr5+sS+yoOHC3Z8uZF0jG1DTgcyBwAtx6SBwC0oaTBKhI7Zjx8fOq6VLp76d9ZXA573KD6hz0qaqw6LXXnLREZIu127dUY6VnV23df/upwscKHJxFyHQ4HiSm+Uh49NE4nLSgxP/dBxqG00sIyNDQO0K4heQBAWwnTinuGS389WW40U9dq0H5KLTFb7A3vcDmfVdMtSLxyTviCpKAXV0f7iJkLNe6ZEbZ7a+8ZiZopwwOGxMktVofBbNM7n2Ny/6ywhZOCggNEpKjxFzy4QLd0WshLq3D3CkC7huQBAG2lb7SMvH5/tIQu0qqNtl9Ol0cGi32lPIed5bAxD61858ur6dk1s0YH3J0cnJ1vzMgzUidgWKwTlyrlUt7q2WHr5ofzOOxtuzPsdtaBI/q8ElPSYOWyqcESEXfn3uziCkvyMPWiCdqLV2vIVPSzMOkHYtKvzp66SgC4VfCsWqgPz6pt5zrQs2rZbJaQz3E/4EHjsFkCZz2fxyYxwmav+xaS+1AnUMqrrDwudU2G1ZlLyHzUfgIylr7c7P6NpZQLzFZ7ZTV1ASkZhxSNZltVjU3A41htdjJ+wxUQCTysT6vDs2o7BDyr9lbBMQ8AaCskJXjczZNMQNdbrA732EGQzEHfikIyBx07CDKfwlJzcdk1sYMgQYSOHQQZREYgsYP0kzhCz7XhCnghdgBA05A8AAAAwHuQPAAAAMB7kDwAAADAe5A8AAAAwHuQPACu4SPh9tT5cDlo7LJNRARJXI+w96YAhSDA/xYst4vAVgM3BMmjTfC57AlDVJOGql1d0lA12SojQ6RLkkMUDdqNBu+IDJWmjA5o+vtxWLxi57qYYA3TmCa0TI9wn/hoX9IzMFbePVRKVxJP39t9+YxQpuBFm+/qtnVpJFPoLEiGGzNAeefU4BmJmvgo3xva8bfsu0gs5I7s60+mUvkJRvXz59c+AaettxpdkCShN/Xw4d5RvnG19yrj67TjQvJoE2GBkk13RGxcqHN1Dy/UScTcUf0Ui5MCA1X47XVrDO0tXzMnXCKse4optJH1C3QbF0SQCP78iuj5E26siRG4Ljabtei2oA8f6711Sbe7JgWtnh32tzU9//ZATxII6BGGxPmRvTLd71HLvosG9JQ9uSxyYIx8+mjNE3+JDFR5KaDfkxK69a5uHA7ryb90vzeFSa7ub+G67xfaFSSPNvTyJ5nT1h+ju+QNqVU1tm9+Ldr2fkZGjoEZA6CT+vDbvI++z7fYHDv/c/XbI9Sz6aEVJY/U/OW24Dy96cFXz095KHXpttMH08riInweviOCHoGEg/njNHS/Ry37Ljp7pfrdb3LJ68/HSt/+OkdfZmYGtLHPfy5475tcu531zle5//mpkK50fwvXfb/QriB5tCGDyV5psNId3cCRSMgNUgt5OBvaPgyMlS9LCX1wvm7xlOB6Fx8ofPmzxmrX3h6ekqgRCbCZ3JjZ47QGs+2/h6g9xMff58kkvElD1fQgd3wuO2mo+v7Z4XdPDyW/WZlaFmtovOK+mWGr5+roc5SEv4w/c4yG1KyaEz5uYN2j5sinM6S3H/kcyfhkJrHXthkaH+27dFrIillh9IF6d5Eh0oWTgsjnS2bb8Km57Rz56b9gvNZgsq186dyxcxU1JltGbs0Tb6WfvFQ1oIcsKkw6fXRAjzAJh8OeNyGQdPTfdr1/Vffvoqb/GV3IP9qUEeo93+dfLTBcyKraf7h49nitxtPVM83/ZF10QZI7p1KbocftzmpzyHz4ZFNVyHinM5h2q11vweP7bWwdoD3AV6pXRYdJ7poUpPDDiclbj+x4nl8RPWuUenCMfMnkoHc2xSnlzJFq4uXVPVbODB0/SLlmdtiz9+MJZDeG7BcT+/kzBRZr6jDV1OH1kwfZr7y2Lvbhhbrk4coFE7Tb74u6Z0YYqZ8zTrttefdpI1QzRqnJ0Nhuvnwe+4PHeq+aFTaij3xygvLRu7qRMEHPZO5YzfZ7osjnmDJSPWdMwCtre/aPoZ4UQ8xI1PxtdU+yJjNHBzxzT1R8JHXRCW3CENWu9TFLbgu6baiKzPatR+Lq5c52LlAl0vgLvvuzpKyyrkl1h4P1H2fUiw6TzhgZ0CNUwiV74nFa0gWqhQ3/Vd2/i5r4Z3QXG+FDthSZs3l7IjhAROYQWvt4YZfmf7L0+DR6fT56Ir7hdtfYpup6Cw3fb2PrAO0EkkcbShkZsGVJJN0hdLc3l3MNr+zJStl4fN7WNNIjFnITetV9RlUG27JnzySvTz10sozstMgPMmYAtBLy0zYqVLJ7f96kB1KXPnP6Sp6R7PNUfoKR8YriCsv0DcfHrjryyK70zFwD2ad+eVi//LkzczenzdmclltsSux/zXOFPj1YOHVd6sod58mv6GkjAkiNRMj9y9TgghLzvK0nktcf+/aInh6TIINI2igut9zx5Cky6I0vrip8+QsmdqQrUeicdD6LejCeO/pReQEKwV1Pnfril2KL1Z7y8DHSHTtX0fBflZ7EXcN/xpZp/ifLTODG43bX9KZKNHy/ja0DMwHcakgebchHzFX7CehOIsJVje3L4ROle38sMFns5Dfc6cvVpEYmrfuMNr2Rfim7muzzvj5MXaOgUXSA7yzyzXvsnP7ouZLmdxXVt+w5ZIN6ymx2x0/HSyOC6b1LDfnNGhksqTLaFFLehAQVm8367WRZpcFqtTl27slMz6rm89giITcj3+gnZX52E8fSK179JNNic1zIrLqUa9A49y6RYRKpiLvnYEFxmdlgsm3ffflS7QUNUeFSXwn3t9NlIiEnKEB09HwlVRnSkZKlj4R6+9VG6gSuO/LnSpg8PZim4b8qM6CWx3/Glmn+J0uP787jdtf0pupRY+tAD4VbDsmjDX3wbd7qHWfp7oejdb+6oD3wFfMeW9Z9/44Bn2/vt2tDDKlhk2/EWvRDy5w91L6ZW3v3YHsmlwq+PHh1w9+ONr9Lz6b2u7eE1l9IdgZvbYx955E40o0dQJ2dEQo5732VW1FjXTcv/JOn+s4ep6U/k3EDlbu39v725YF7nu4zvJfc7YNilVXX7YCpJ9zyqO+0AOfR+Es5zFEBsierNjIfaKDzgMH0kQH0cnetpz56kaAj/TAoraSu61T41F9nHzGVSIzm+omE8Piv6s7jP2PL3NAnW4/H7a7pTdWjxtaBHgq3HD4J6ELYjrovrLXzdYl9FQeOlmx58yLpmNoGHG6TtHPvPjbs13cnHdg5ofndgJ51V2O0IrKn519v10V2kDlFxqXbTrt3vxwvvZBVteCxEzs+zjJZ7ffPCJ06QhMeKN60OELA45DKda9dOJ7eaFqys5hH2VqcT6r1mCcMzkMCr+/Ndl/uulfP00M7hKISaq88OE5OF11G9aVOQuUWm+iiu4b/qswAT1z/jPU4nAdVBPxW+2SZCTxx3+6auam6a2wdmMFwqyF5QBfi4zxKTz+WPU4nLSgxP/dBxqG00sKyW3bSoVMiP211tRceRoZIu3m6SuZqsVmrFJrM9ozcGldHPhrya9Zotn/xU8GK58+S0QKVgpgIHw6H/d43uaQy9Vx5ten6j7kv0FNHBYbW7ptJdnGtQ26RkbxGBkvcl6sv99Ldoa0ir9h4KccwpKd8YGxd+IgO80kepioqNx89U06KJCWQ8Odbe1qq4b8qXX9DqmqoAxLhWjFdnDCo7iYjd83/ZOnxr6s5m2q999vYOtBD4ZZD8mhDQ2Lkc8dr6W5ovEKMBqxuEfId9OzK6JljNGP6+VXW2GpM1IFlfYVF4y94cIFu6bSQl1bh7pXWdD6rpluQeOWc8AVJQS+ujvYRe/jL//LnQi6HvWNtjxmJmrGDlKvm6v6xpZdMyvvu5YHrF0WQmuXTqYahKmusxc5GI2aODiCf4DMroqmzLazrHIg6n1lFfvJOHaZakhwya6z27w/EuNYhPav6bGZ10mDlw4u7jR+kSknU7FjT8/aO1tbZO1/nkNdn7um+YVHEvAmB5M/45TXRYiHnzS9yLDZq/0r+vMnr/bPCFk4K6hYsafivSl5vFPlY7XbHvSkhU0cEbLsv+rYEFTPgWs3/ZOnxr6s5m6r7+w0OEHlcB8FNnEKC1oVPok1UG6wkX48d4H9fSijd/fUvkXw+m74EjH4FryE/dXpH+KyaFebvy3/rv9RXNrFzb3ZxhSV5mHrRBC19UwB9MLneZ+ReCc30zpdX07NrZo0OuDs5ODvfmJFndP0LOuwsh3PX+Pvpsh0fZ4n4nNWzw7bc2W3acGWO3lRjtB5Lr5w8RElqJieoDp0s++yHgqNny/f/oY8KkZBPsJfOh/z8tTeYG41UO2p/125969LVItPipMAVKSGXc2uoO0Fqp3r87UtHz1eMH+i/+c6INbPDApXCnELqQEgH8mta6brXL2TmmyYOUt4zPYT8i5E3u2Fn+ne/M422HTiizysxkYC1bGowj8du+K9K/2Mwr43/M7rLKzbu+uKqyo//0Lzw+EifA0dLSOU183G+Nv+Tpcau5T4HZw/VRxebs6m6v1+JiOtxHaz26x8tA+8g+0Ln59YBWaz2B145f/oy06pMh8Bms4R8jtHTxeftx+N3dx/d55q7Flssu9C4+MmTTOGW4vPYSrmgpNxittb945OPg1QazbaqGhv5PUTSIvm+bfgZiQTt6yMTC7lfv9ifKdy0N764+tG3eUyhVcmdDT9QlytyqUMUVue+jXwQ5Pvf/bi3Qsbnc9klFRZ6BEIq4vpKeWWVFvd/dvKuyQwLSkxkXjwuh/4c682NLIgMpX/00/x8+eRjJZ9vw0H0n0SNyVZRe1VjK6J+avf379VIk1w3auam46XO3/QNkX86pZ+guMzs+tdzR94g+YeqrKbeYL1/Vfe/8+v+M7rjcthqhaCw1EQmcW0aDbcaopmfLK3hHNy3OzK0OZuq+/ulNVwHd58901fhi9aVbgEc8/AqEvMabnLgBRarI19vco8dBPk4yFc23bwsGUR/8Tb8jPCRtQzJHPStCuRL3/W9Tz6IeqfbyT61sPSaHWe10UY+rHr/7AYTVUk+HTK163OsNzcyk3r7S7KToz/fhoPoP4m2iB3eRN4UeRfu/3ru9OVm12643r+q+9/5df8Z3ZExyXzowwce5+bSzE+W1vR2R4Y2Z1N1f7+0husA7QGSBwAAAHgPkgcAAAB4D5IHAAAAeA+SBwAAAHgPkgcA3ICIIAn9xLImNGecFgtQCAI8PZkdADoKJA8AuAFP39t9+YxQptCI5ozTYpvv6rZ1aSRTuDmRIdIlySEKGe6rBPAqJA8A6KJG9VMsTgoMVHk+gsLjspenhPaO8mXKANBKkDwAoIv65teibe9nZNQ+QL8eIZ8zf7y2V0TrtAYGAC5IHgDQQgNj5ctSQh+cr1s8JbjhhR1k6H0zw+6eHhp7bVOekSHShZOC1t4ePnOMxr/2TEdKomZIb7/GJomP9l06LWTFrLCE3n5MlROZnMxk9Vzdqjnh4wbWPcCMnhvpVs4JJ2sYHihms1mThqrXzgsni1YrmGeViYTcILWQx6GaWFXI+PMnBpIRliSHhGrFZCVnjdOS+j5RvvMmBI4f5PkZJQDQAmg9HerrlK2ndya3tvX0fz4Zfy6r5sm3LpJd+LKpwUazrbzKpvEXGEy2O548pXc+9JWME+i8CNRssZNdPofD3rDzQurZClIzYYhq4wIdi82y26mHi5ZWWla8cDZfb2pikhmJmtWzw+hGNrnOlHD6SvXKF87weezPn+1H/jWKys0+Ii7p+eSHgtc/zSIjuOZmstj4XA6ZNqvAFBksJmsrEnCLKyx3PH7CaLZPTFA9sijizqdPFZeY39vaSyXj5xabSIRKu1j53ZGSe2eEyCVMA/DpV2vW38iT9L3WejrcDLSefqvgmAcAtMTlXMMre7JSNh6ftzWN9JAdf0Kvaw5IfHqwcOq61JU7zpOwMG1EAKmRCLmrZoUVl1tIRklef4yEHvK9v2Bi3XNiPU7yl6nBBSXmeVtPkEm+PaKnxyTIj6YvD+uXP3dm7ua0OZvTSGhI7H9NYv7XgYIpDx37255sEnFI7Pi/z6/e9lDqe/tyScIY0vuaMXtESNVywaufZS964iTpdu/L23e4aOHWE2QQWcmUh4/dUOwAgKYheQBASxw+Ubr3xwKTxS7z4Z2+XE1qZNK6p+EfS6949ZNMi81xIbPqUq5B40ed4IgKl/pKuL+dLhMJOUEBoqPnK6nKEIlzCs+TRIZJpCLunoMFxWVmg8m2ffflS7WXZVhtjp17MtOzqvk8tkjIzcg3+kmpQxS01AsVu/Zm2eyO/YeLSJFEln9/l0fCyne/UdlFo7jml251DfX4j9F9FUEqUb7elHaBOtYCAG0EyQMAWsJXzHtsWff9OwZ8vr3frg0xpIbNpk6F0MqqqYd70ajH1fKor5pA57Ug00cGvPNIHOl2raemEgmYvOJxkgA5lT8u5VDPRidIdKg21j0SbNxA5e6tvb99eeCep/sM7yV3Wz6r3Pl0MYJkI7PVXlE7c/qJYvRZG5cLWVVfHS6Oj/T94LFe21ZEhWrFzAAAaANIHgDQEmvn6xL7Kg4cLdny5kXSMbWe2FnMxWQG55NFX9+bvXTbaVe3ztOJDNckFuflHa504i48ULxpcYSAx9nxcda61y4cT6eOoHjmdjGbg00VGl7e9sKHGcufO/PtkZKEGPmLq6LdQwwAtC4kDwBoiTidtKDE/NwHGYfSSgvLmnX9Y26RkbxGBksycmtcHX1RamMK9NTQoXFyukjSRrcg5uxMTIQPh8N+75vcL34qSD1XXm265oHpLZCeVb199+WvDhcrfHgSIZdOJyq/+vfsAMBNQvIAgJbQV1g0/oIHF+iWTgt5aVU0U9sksms/m1mdNFj58OJu4wepUhI1O9b0vH1C3RWmDZ3PrMopMk4dplqSHDJrrPbvD8T4iJnjH8VlVCiZOTpg5hjNMyuiqbMtrBYeqbhnRtjurb1nJGqmDA8YEie3WB0Gs63GZDOabSP7yOeM004bpWFGBYCbhuQBADfAYWc5bNTRgJ17s4srLMnD1IsmaC9epa7DcN2i7xqHRqodzpMmxONvXzp6vmL8QP/Nd0asmR0WqBTmFFIHQpqYZOtbl64WmRYnBa5ICbmcW3M+q4Y+WXL0bPn+P/RRIZJVs8J66XwKSsz2xlaAWrW6QdQr3e/8D3k9calSLuWtnh22bn44j8PetjvD7hztw+/zVTL+/PHahFjmoAsA3Dy05wH1oT2Pdu7WtufB57HJXpluXYPNZinlAqPZVlVjE/A4VpudTgvu4xA8LnXVhMUtCpARyIQ1JltFFXO56HUn8fPlk/mTBdUbRP415D68ghITqeRxOWYrFRnqzY1aNztBl6jGSclo5JuPzIj0G51Xn5B+tZ+ATKEvN7t/KUqE1PIMZvLemJrmQHseHQLa87hVcMwDAG6Axepw7dHJHrq4zEzSAOkn+/La6mvGIaw2h3uGIMgI+XqTK3YQ152krNJCL6jeIIPJRmZF1oRMTccOot7cqHVzyw0mC3NwhLzSsYPuLyw1k7dDD3Ih8ajaeGOxAwCahuQBAAAA3oPkAQAAAN7Tga/zIPb/oT+F6zxa26pZoQJ+q0XSF/+VyfRBK5GIOPelhDKFm3Yl3/Dpj4VMAVrJtOFqi80Rq5My5Zvz7je5JeW4zqP1PTQvnOkD7+rYyaNpBpO1sNQUrm2djR/aQnGZkcPh+MuYZ4cCwI2qrLFW1piDVEwzJwDtX2c+23L6cvmyJw8zBWiXXv3k/O6vLjMFALhxB47kbX7tOFMA6AhwnQcAAAB4D5IHAAAAeA+SBwAAAHgPkgcAAAB4D5IHAAAAeA+SBwAAAHgPkgcAAAB4D5IHAAAAeA+SBwAAAHgPkgcAAAB4D5IHAAAAeA+SBwAAAHgPkgcAAAB4D5IHAAAAeA+SBwAAAHgPkgcAAAB4D5IHAAAAeA+SBwAAAHgPkgcAAAB4D5IHAAAAeA+SBwAAAHgPkgcAAAB4D5IHAAAAeA/b4XAwvZ3On2f1j/z92Hevj2fKzbbs2TM1BhtTgFby5sZYqZjLFGo9/maan49w7fyeTLl5zmVVP/nOZaYAraRXpM+mOyKYAnQc/zmY/fmP2e8+NowpN9uCx08yfdB6/Hx4r6+LYQrQCCQPD6Y8lFpjQvJoZbu39A7ViJhCrZYlj4NpZY+/mc4UoJXEdvP525oePC6Og3YwLUse5VXWlIePMQVoPXIf3n+292MK0Ah8ywDcmFCtWK0QMAUAaBFsR10ZkgdAo2IifJNHamQ+PKbs9Nx9UffOCGMKANAkPo89ZXjAwFg5U66F7agrQ/IAaNQji3QP3h42faSGKd8c8uV7x+RgpgDQNYzs579ufviTf4kU8ltnd4PtqBNA8gDwrKfOh74wZeJgf7rmJg2J9VuUpGUKAF3DxMFK8ioWckf2xXYEDCQPAM+ShigdDsePx0tD1KLYbj5M7bVmJGqGxPkxBRZrwhDV+EEqut/Plz93fODqubrFU4KDVKLkkZoeoRIumz1nnJZ0Ac4z3P16ypYkh6y5PXzhpCC6hggPFC+6LUjjLyQzXzUnnEwo4GE7hQ7JX8Yf2EP204kyq81ONiim9lrdgiXkD14kYP7IyYZAiq5LQBJ6+S1PCb1/dvi4wSo2m4XtqHPAJwHgAY/LHjPA/8Slqn9+m0eKSUOYPFHPHUmBif3rfsklD1dPG6kmPeQX3hsPx947PTihl+zOpMAH5oXPGRPQI1zC5bLvSAoiXVCAaEFS0Esre9w+NmBEH8WyqcHvbO5FwgqZtqfO5y+3BX/0RO/Vs8MmJygfvD1s231RztkDdDDjByu5HPZnPxYcOVvZP9pXKWdigbu4br7kD17uQ/3xE8EaESmGOA83zh6nfebeqKnD1BMG+z+6OCImwgfbUeeA5AHgwdDefnIJ7/s/S9KzqjPzDWP7+/O5bGZYM/SMkKrlgtc+y16w9cQdT5768Lu8xU+e/OJQsdlqn7YhlXTHz1dk5Rte/TQrZePxOZuOv7Y3Wyrikp93zPQsVo3Rvvy5M1PXpR4+XT6ghyxUK2YGAHQcSYNVReXmE+kV+4/oORw2CSLMgOYZFa8orrDM3nR85sZjm9+8mJ1nxHbUOSB5AHgwcYjKarMfPFZC+r/7s8RHzB3aR0EPao5qg528johXaJXC3GIj+X6k690dSiv99IcCo9nuK+alpVeSGrnbTTSPvJFOQo/dwfrmcBEpuo4hA3QUkSHSbkHiH46WOhysw2mlNUYrCSLMsOapMln9pNxxzrzya1pppcFK17vDdtQRIXkA1Cfz4SXEyqpN9qQE1exxWn8Z9W016Ua+NC9kVn3zW3HfKN8PH+v91L3RwQ2aUCN8JNwtS7vv29H/i+f7vbEhlqmtVV7JfMmWOnt4vBs44gLQHtAXdvjL+GQjmjY6QCLiRQSKosKk9NDm+MdXeZU1tg0LdP96qs/MMZ5vMcN21BEheQDUN3aAP4/LEfLYSyYHkm7SYIXN7hgcI3P/LeUiaOS77LkPMu55/uyBoyXD4mQv3t+DqXXzwLyIsf0VP6SWbX3r4mPvXGJqG2J32laGoRPjcFjjB/rbbI5hvWT0dmQ0Uw1DN3bJlKD2ClN35zOrFjx24uVPMm1Wx6pZYbcND2AGuMF21BEhebSEVMRNHqnRKoV0kcNmTUxQ9Y+R0UWRgDM0XuHny1fKBaSn6esDZiRqRrldotg0MueVc8JfXtuT/IYgG/ZLa3rENXLPRSsi72LRbUFhXen8aNJgFfmWnPHw8SnrjtHdjo+zuFz2uEH1z1JXVFt1gcy/TGSotFttP+1CZtW2f1z+5je9xl9AfvnZqZjC8RUz8SVOJ83Xm559//LPx0sLS8x0JUDnMCjGT+HL3/1tnmsjuu2h1KJy87gB/uS7y11FDXU0QqeljguyyXdp7d1hNKPZ/vnBwvtfPEv6g1XUVy62o04AyaMltCrRg7eH9e7uSxfvn6N7ZFHEyHjmOoBBsfJty7sPiJHPTNSQngDn1uIRl8NePTtsyrDmHsYfHq+YNTpAoxDcPyP0w8fi+0XJxKL6z2BrPh6XvSQ55LrZpV+07C+3BcdGtHnEaSdIxuoZLv3lZDn5ymOqWKyDqXqL1d7wLPW5rJpuQeJVc8JJItyxqofrkXj3zAjbvaU3iZVThgcMjpPXGK1llZbScupr8f45YQuSgoJUopJKCwmvy1JCF04KenElrrqHToVuxuN/f1JXStEcDtaBP0v9fHiD3W5EJy5kVtvtjntTQhdPCX763uhJtTffkh9a3/1twPqFEWMHKZdNCyE15dVURsF21AkgedyslETNzFHqM1eqd36aTdecvVK9e3/e+czqQ2ml7+3LLSu30PUN2eyOJ9+9/P431H2bzcHhsn8/W77wiRNk/vpK68c/Fh475+HSxWYS8jmLkwLja/NTY46cLXv+o8wjZ8qZcmfXN5o6dvX9n3q6SKuqsR0+UxEdKpGKuHYH+Q5ljty+8+XV9Ks1M0cHkER4Jd9AOnrQiUuVch/eqlmhy6cFc9msp9+/Qqb6/oie/DhLGqy8OzlYLObu/E92cYVlbmLA/HHaC1cNZCp6ruRbmHqtPTZsd+YfHCqGjqV/D9mF7JqrBdQftsu3fxST1349qJbUXdtRXrFx1xc5Kj/+kslB8ZE+/zvKhBWzxZ52sWpygnL1rLDJCapDJ8s+P1hA6rEddQJ4Vq0H131WbWSI9K2HY7e9n1FRZX36nu4FJeYVL5wpr6LyeLdgybA+fnu+z6d/MQcoBBOHqvYfLi4qpXJ6Qi8/sqfn8zjnsqr/d6SY/NtPG6UpKjMfPlEaHige2U/x3W/6YfF+IWrRlXzj/sNFZmvdz24a+UU+KEYWpBYXlpr+PFtx6Wo1XU/mk11oEHA5A3rKjBZ76vkK9/spIoIlCXFylVyQVWg4mFpKfn+TmmG9/ZZNDT58puzY+criMssPR/X9esr6RslkEm5xueW734sLneuskPGnjFAf+KOEfEGQosdxmqOjPKuWzaYymfsBDxqHQx3jJfV8Hpt8i5HUyAxwXktPCuSPgec8s2a1UYPIfPx8+Wazvdp4zd+SUi4glfRV+mQcHxGPfMomi53M3Gqjvi0brgD58ddwfVodnlXbQbXPZ9WSv2eyjbhvJjTyt20hf+d26nku7tsRl8NWKwSFJSZS4f4HT7I+m8OyWh31NoF2ux2RbwM8q/a68C3Tct2DJVuXRFQbbBt2XqBjB3FDreKQyvnjNOMHUkcXm9PuzbiByjcfjl1JfgEM8b93esiu9TGThlHtVhFkPi+t7LH9vqgpQ5ULx2t3rOqRkshcCj5+kOqNDTEkZEwfoV47J/yNh2MD/IU9w6XkJwIZOjTW746koNuGqhprkEerpN6CLoi6gqGxcToTEgc9fj2Rb0m63mKt/31KPn0SO0gPyRx07CDIfEorLPViB6EvN7tuDiTjkH7ydUn6yfcmPdeGK+CFr0uA1kX+nhvGDoL8tdOHH+ptR6Q/X0/FDsL9D55sQVU1toabALajDg3Jo+XmjtVIRLxNu9JzCqiDAdfVsFUcZoCbJtq9Idl/1dwwshEu237mtodS733+LNkm758RKhbWXerx8Y+F0zceX/jEybIq65LJQXwuWyLkrpwTqi+33vHkqanrU9/+OkctF8wbH/jNr0W3b0kjk7zxxdVpG1LXv3q+6QZ5aM0ZBwAAoAlIHt7TnFZxmmj3JjbSRy7hffhdHn2G5Xxm1ac/FfqIuZGhTDpJvVCxc08m+c1Nfjrs+71YJuUFa8RR4VIy1S+nygUCjlYl+uMUdQomunYSd003yENrzjgAAABNQPJouS9/LbLa7E8u6+7xYQQNNadVnCbavQlUUqdsLmQzF3YQ6dk15FXIZ455lFXVHdjXV1CXtXLYZCrqzpqZo9Tvbooj3a4NMaQo8PS46qYb5KE1ZxwAAIAmIHm03MlLVa99lu0v4z9xd3f60kKXFreKU6fBRdhm59WmrpxBSJy31LI9NRdCn+rkctkG56nNt7/O+cszp13dpv/zcHlmcxrkaW6jPQAAAI1A8rgp/zlYuP8PfZxOunpuOF1zo63iNF9OEXVdyLgBdc2OTRjk73A4svKZ60XIamj8mXmO7KMg4SOv2JjrnCpYKbqcU+PqisvqbkhxHbBpToM8XbPRnoggiavVOG8KUAgCaj9QgA7NR8LtqfPhcppqVrEt8LlsXZCEj0bT2xkkj5v10j+vpF+tSR6unuI8hnGjreI036mLlRl5xskJqg2LIqaN0vz1nqghMfIf08oKS0z0CBp/wSsP9rx/dvimO7v17e578ERZVY0tPav6XGY1WQ0y1bjBqpREzY41Pec472qpNtpMFtuovn6kmDxS05wGeTp3oz09wn3io6nWTQbGyruH1j1d4ul7uy+fEcoUvGjzXd22Lo1kCgAdgVjIHdnXXyHjq/wEo/r5u3b5w+IVO9fFeHyAUZuK6+777qa4Ps5GeqD9QPJoCfdGUMxW+9Y3L1ZUW+eMoZLHjbaKY69tToc+P0LfD0b1OO//cj/lQsZ6dFf6yUtVSYOVD8wNG9TTd/8f+uffz2AGU/fFWHkc9uzEgAmDlL+fLd/x0RW6/rG3Lx09XzFxsPLRxRFrZocFKoVXi5iw8uG3BSoZf8WM0MGxssYa5GG7rURj43QO6xfoNi6IID+Snl8RPX9CIFMLAM02oKfsyWWRA2Pk00drnvhLZKDK21EDOgS0JObBdVsSI+o1SsPlsDkc6g51V7GZreK4mtNpfrs3ZDTyk4KeuctHT8Sfyax5+r2LAQphWaWl4YRkQUq5oNpoq7z2WItEyPWhmgUzk9Xw2CDPkDi/7fdFrX/9wp/OZkw9jtMc7b8lsTEDlFIx97+HCueOD8wsMPx+soyu/+eT8eeyap586yJd9Jq/PdCTy+WsfOEMU25jaEmsg2pXLYmRL5kpI9T/+7OEfLEM7iXb+78CukmbiQmqRxZF3Pn0qay8a1o1bWt9e8h2rOrh+vryArQk1hz4lmmhert2Eh1csYNofqs4ruZ0SAKsN8+G6YFGdvmumddD0gMZ5HFCsiAyqF7sIEjGKiylYgdB1sG9QR4BnzN1RMCCidSpGddVHfXGaWbsaP9mj9MazDYSO0j/x9/nySS8SUOZVtrc8bnspKHq+2eH3z09lGQyppbFGhqvuG9m2Oq5OjKUPpftL+PPHKMhNavmhI9zNhZHS0nUDOntNzBWTsYnMyH7e2aAU3y079JpIStmhSX0rt9QSmSIdOGkoLW3h5PZkpkztQDtBvkTJbFjz/f5VwsMF7Kq9h8unj1e67r4zF1jf8wNtyOypSxLCX1wvm7xlGDX5Va6IMmdU6nirLFaMhOyTZHfafQggvyUmj46gNTPHa9V+11z42Fj2y94GZJHJ0ESQKsfvvLz5T94e1isTvrlL0VZ+V79peJ9C8ZrE/vVXb07dZhq6vD6yYN8u722Lvbhhbrk4coFE7Tb74u6Z0YYqZ8zTrttefdpI1QzRqnJ0Nhuvnwe+4PHeq+aFTaij3xygvLRu7qRMEHPZO5YzfZ7op5fEZ0yUj1nTMAra3u6nnI8I1Hzt9U9yZrMHB3wzD1R8ZF1j9SZMES1a33Mktuo1mbJbN96JO6WXPQK0ITYCJ8lk4NktW38BAeI7poUFOq83N5dY3/MDbcjkk7IljJrlHpwjJzM+Z1NcfQV8dFhEjLnj56IXzkzdPwg5ZrZYc/eH+2cN8tXynt9XezaOeFk5velhG66I4KuJxrbfsH7OnnyqDZYT6SXNr87d6WjPhftrqdOPvOPy0yhleTrTUkPHCXdS7WXjLSFsxll9T6FpruC0ma1GNsWyA+sqFDJ7v15kx5IXfrM6St5RhIdVH6Ckc7WaadvOD521ZFHdqVn5hpICPzysH75c2fmbk6bszktt9iU2J95lDHt04OFU9elrtxxnvyumzaCukJIIuT+ZWpwQYl53tYTyeuPfXuk7pF1ZBD5gi4ut9zx5Cky6I0vrip8+Qsm4koUYFzJra63mTTdXc6hmgG8JZr4Y264HV3ONbyyh2o0ed7WNNIjFl7TaHKVwbbs2TPJ61MPnSwjMV0XJCGVJL6HBoje/jpn4tqja185T8ahRyYa236ZweBFnTl5sJ0tXax87o/md0++dYKetsOp9xCE1kJmS5+IaSM8Ludkelm9T6Hp7rvfcpmJvW5QTxn5R/7peGlEMPUddzm3hsthRwZLqow2hZQ3IUFF/uJ+O1lWabBabY6dezLTs6r5PLZIyM3IN/pJ6xp7PZZe8eonmRab40Jm1aVcg8b53RcZRj0Id8/BguIys8Fk27778qUc5jhTVLjUV8L97XSZSMgJChAdPU/tNqJCqHUA4LDZJrOt3mbSdLdzT1s9cPG6mvhjbrgdHT5RuvfHApPFLvPhnb5MNaIok9Y1aLTpjfRL2dUk5X99mHoErsbZ4nPf7j4V1daP9lEPAE+7UPHch3W/mhrbfumh4E2d+QrTFmvOFaZwozxeYdoybXGF6WfP9P3jbAXZ39NF96s7XVeY/uvJPhr/+r+QHnvnUn6xeft93clPt5IKy0cH8j/9Xz7ZqsYNVN55WxD5+UWPZrXZJ6w5SnrqXa/6/Moefr78u585RcZ/9K5uD756/tg55iHDrnWYNFS9caGOrnQhv9iWPH2SKbQGXGHapbTFFabJIzUP3h42/7ET+Xrq7jn3qztdV5jG6nwa+2OODvOptx35iHgPLtQNi5O7ml1+88ucf+7PrXe9KvnTfe3BmM1vXvw1rXT31t5lVdbVL1FtJhHu69DY9vtTKnMHYqvAFabNgW+ZjudWNWzVuZGswOddZ3Mwmm05Rcal2067d78cL72QRbVOu+PjLJPVfv+M0KkjNOGB4k2LIwQ8Dqlc99qF485n3HhkZzHR3+I8ZCUS1P2kc6Ebon19b7b7cte9ep4eCtBO0L9jPT6cwaWJP+aG29Ha+brEvooDR0u2vHmRdM4ZeOBwMK2GEDYbS9TICjS2/TKDwYuQPDqeJhq2mj1O634bBTRfRY2VbnmWiAyRdnOeM67narGZZD6T2Z6RW+PqbM47oo1m+xc/Fax4nvqlFagUxET4cDjs977JJZWp58qrTdc/ZVWgp+4eGhonp4sku7jWgW6INjJY4r5cfXlXaUMWOooqZwvO4bVP2J4wyMN3URN/zA23ozidtKDE/NwHGYfSSgvLqGdR/X97ZwLV1JXGcUJWAkkIkIQlYgBBUXA5iiLqiBSLWnCp2ipabZ22Ok61Wrduou3UraeWjnbqtGMXmbbTsbaetmfcbXW6aGtBxaqDCsgqW1gCgezM9xYeMYQElCWF73dy4n3vLnmG+3357n33/a9TymoMYUEezOqNBCvR5/bsl85GehCMPPoObHfWytnKabF36bUjHSSnsDE00OOZ+QNTkwJ3r47w8rAz9/DN9xXwJaevGTwnXpEQ47vqEdWBzVFiT87Jt8ZsWEyo0z49i1CnrW80Ufr0D0+WPzxFsWNlxIQoCcutdVhml5yCBhiQJcf5PZGinJvgv3dtJHMNNwu11wu0SWN9n18SmhhDC9E+ilpniIsBRkQqOCuTJ8q3/ylihj1f1F5nFvDc29qRWmNU+PCeS1Utm6l8cxX99Ipjvs1UQ9C/bXn49DjZaysiUuJan1Cza788ZzOdSHeAX3rfAYL3l/fnfnikhD5GOsMH3xTfLGqcO1n+VEpQUZku/46OuAFD0mxxazYT6Z+v1qYfLBRw3VfPC968NHTmBN8Stb5RZ7p4s376OF84Q6nTfvldeeb1uuO/qMOVwlVzg6NUXjBus7RpjQJON7eMutL25xZX6pckBUAEmVfaCH6cuYatpBBt4hifl5bSQrQlFb32jA+C2IVUcC728+auWzBweJjXaVLBmerC1u92O7PBaGlrR/sOE6LJED0snup/q5jYmpu6oWPdGploPXnql6qDZypU/oKNqaroEM+j54nFp1SWXfs1desSeqQdcIWpHVxkhamPmBs/2kcp84C/0bX8htO/0o9ZUksUT/xcFRPp3WQwZ+XUZV2n1yTCAEJda/jeJe9cuvgKUwoJKUVQ12CiNh82kSECozNLlCCRirlcNqtaY6QKAJ4CtsiTY6Me68FnQ4Pl1Xpoi8N2N5C7Ddu0Bh8EuUarWMRbxDWZLQ2N5rZZlBAtdE5NQ+c2/ekIuMK0X9FNGqYAm1JwrtFDP2eEmKEr22g02+3Mbe0IKkIxnYHQYGREk9u2xnwQBdgO1ALTg7RNFtDWfrsQXGHaEdDLuChglu1JUQFTRkp3LA9PivFZkKDY/efBD09RUOcfSVBMwXUe9wG4Y3hBAlwS45XaPrFcozFW1Bis3ZZWZ26rHtukJ05CbA+1qbADsGkNGrGOLQBwu+BkIdE2ixKi7Y6wA0G6Cuje0EupqQTGIsAKbKzDbmdua0dQsarWQFkEI5rctjWbQ7AdKuwAbLKAtvaL9DAYebgoYFqOpagOfls+a9PFxa9cqak3Pj49CCIVOgNBEARBXBiMPFwUiMcdSFFl3dDs+7KQGlscPa8WCdkDFPR6cgRBEARxZTDycF0eGOObkRZ94q0xh7aNIB6OsJrUqCPnHimqyAfS2OS6BARBEARxcTDycFE6IUXVTNytZFMbOyIIgiCIa4ORh4viWIpqmMqTkTGdNFza3Nx8p8r2GUuRJ8cd/7wkHVF97VZlWLmUJ7e3VziC/I5waiNeQvYQlVc3jYK4bJYqUIgL2voG+NPkojiWopJ78/Y8NyQ1KXDDopDRg8U//lZHPZHBMHGE9OtdoxZMDaSP+zcOVF8ZOlLmnnnp8dC0ZWH0wf0RpvR8IkUpFXPpYwTpKZzaSNxw6b71kUFd9PC8DcMGiT58cdiICDF9fH+gHfUuGHm4KI6lqIordWwW66mUoGnjfDNzNLs/pfdjZFSqqBkS+hE0pA/xh1HSJUkBAX72h54cNuvp2QOiw0X0MYIg9kA76l0w8nBRIMzYmZE3Y13Wwi3ZKRuzUrdcTl5Py/48/tqVpX+5Mv/lSwvSspM3XFy/N6e2nt7RALK2HyB2W/3pcg3U/ewksVU00pc4+lPl9n/m57dsoG8Dn+u+MNE/KsSLPkYQxB5oR70Le+vWrXQSaeHTE3dsFJx6C5O5uaGJeIwFroaRn7JYiLgEXtoms40YDpVF4Wo6OXMmKyiF0PunoFx3pjMbW8+doqiqM54lq4wZKpkxQR4/yid8ILEZFfX1MmW0OvOsSYpREWKd0VJZ07olW5jSc0ac7IHRPoFyAdRqIpfdzI5XSERcGDbZrTI8QvTQBPn4KG82hxUdSqzaOfJTJZz3EXOnx8mmjpWNHSoRCTn5pbTvo1pTKgTwRQ2PEKvrjBqtadp4WfJEGXx6GSHTTlyqn5QfPcgr57bWYLJIxVwonBjjGxkiUmuMMm9+0ni/UeEik6XZz5vn7yvIKyUEpzuITMqbHusH10kfI30avcHy2aky+qBjOLWjMKVw0nDp2Us1E0dIk8b6+ssEt0ubGEfEZbOmxsqmxcpGhou5HPcScus4VaBw1mR5udqQNF7WtoqXkA3GAt0yOMADeuakEdKTF9SllYREWHuG3Ot2JOC5L0jEPZWcgOrpdnAR9fQ+Ri+qp1N686/uv7VoWuCTyUE6g7muwazw4TXpzY+9+hu1TyaUCSAXgRqMFhbLDdzcxn03KFn6qeP8NqWq3FjE3SvwmDX1xpVvXAcX5qDKnHjF6nnBVLBILbi7elv7zBvXuBzWV7tGefDZlXUGLwEbEp9/V/7OF4VQgGlNbzRz2e5Qt7BcHxbkAVcr4LGrNMbHtmbrDJYHY/1eWByydNtvVdWGj9Ki/MTc0iq9vy//8q36kxeqV8xRSoS0APzN4sYNndlJH9XT+xX3oJ7u1I6ozkkVhiDeU8DOzq1/Nv1/cAi/x3vWRoYPEEL35nOJrRA/O13+7uFCB1VEnpy/rYscIBcYTRawO6rMhndu/HqtriOG3Ft2hOrpHQG9DNKPyCtt2nOocPamSwvSLkMCfvhjo7zpPJIvzlYkr896Jj0HgoWZE+VwRshnr5obDEM9cG0pGy6+93WxVMRNfbB1TGO3yh+Tg2ActiAtG6qcuEBvuANAnO9Ymhbc8UPrLv71UBG4WnCXf/+qeMa6rI+OlYJnHBd9V8nBIZ4yCe/tL4sWv3IFXhnH7hw7V7koLRuy4CLhR6VT7hJBOo5jO2poMj+561rKhqwfrtQODxOpAoVwcm6CP4QdGcfvTFubtWzH1dt3dPOnyJm97O1WgfAdwo73j5Q8uCZzzZ4cZlYDcGrIaEcuDkYeSD/iXHbN4TPleqNF7MW5mqeFM2LP1t3wL97UvP15gdHcfKOgIbe0SUG6xfCBniIh+/zVWgHfPVAuyMwhhFXClYRnBOxWCQsWwtDt0NnyqloDjMZ2ZuTlttxONjmTpoVRIIzSjp8j7stAyPLvk3cgWDl5nohdFNK71uFrG4k7PpNHSgP9BGVq/eUb9K6BCNLdOLajF9+7mVukhX575ByxT6xCShhFzBAxdOz/XqoJCSJsJ6+0ke3OCiPTgN0qIwd5abSmfx0jFqtB9379E3odPeD4AtCOXB+MPJB+hMiDs+XJQcfTR3+1c9S7GyPhDMtKGrZW2zqoqmswccgJ3gBSwGDWJPkHLwyD17sbiFoCHu3m7FaRSwi/mVtC3xsGl6fVtT7z3BFpWnCpBpNF09J4vZaobiOTcKOw4T/nqmCA+PGWqO0rwwf4o3w+0kM4tiMwhJYEsfKdTSpw+PvwoQPv3zSUsqOE0T5wks+nf4DsVvGT8ArKdRBAkDlu9U2tRuTkAtCOXB6MPJB+xJqFqviR0tOZ1Zv/cQte9Fl7WIhFvQRN5EaX7xwuWrb9KvNab28ClqliJH0lE51Y03Fp2pbGCJpZxAFEMDa88Un+069fO3GhOjZSsntVhHUQgyDdRwftqLm5tUfqDOaSSp21EcHrx0s1dHYL1lXMZjcB1/4vVMcNGe3INcHIA+lHDFMRy+Bf/zj/h8s1FbX0o8iOKSVX4IcFCfNLG5kXtZatPcrVRO74YRLqEKKNUPK+NeBYmvYeuFmo3ZmRB4M2qRdHyGdTXtXPm5inQZBu4h7sqLjK4O/L1xss1nbEzGfYpazGEBbkwawFoaZJKO7hAhyDdtTDYOSB9CPUGqPCh/dcqmrZTOWbqyLosw4Bl3S9QJs01vf5JaGJMX6z4xXpzw55dKqjp+ZyChpgeJcc5/dEinJugv/etZFeHvT8h2Np2k6xfE5wRlr0nHjFQxPk44ZJjKbmJoO5UW+GweWkEZL5D/jP/IOCLoogXco92NE331ew3VnpawZDj02I8V31iOrA5iheyxMrdvk2Uw1h+rbl4dPjZK+tiEiJk9EZ93QB7YF21Ctg5IH0fRhp132Hi6o0RnBhi6f63yom1mEwT5UzZSjgdHPLgGzr+7mZOZrEMT4vLQ15dl5wgC+/pIKYCHFQJW1/bnGlfklSwMrZyrzSxpzCRmqS17E07V2tEZfWmkW8U2nyH3jPzq2XeHJWzwtev3Agx521PSPfQhb75FSZn5i7MNE/dig96YIgXYJTO2I6J4X1yZ+v1qYfLBRw3aHHbl4aOnOCb4lab7LQ3d9ulVO/VB08U6HyF2xMVUWHeB49Tyw+pbI6YchETmsW8U6lyX/gHe2oV2BZqK8ZsSJ5Pep5dD0HXu5KPY9X9ndCz4PLgX5OS7GxWG6+Eh4MaBoazTDkMplpiXnrMgCHTdzttRaUgwJQETqGpmU1nNMq3iIutA8fZJPlwWdLvDjl1Xo4yWG7G0yEDdq0RlwbGGeLdfK5RDFwlNAQpHXk6hNIy7x5UENdZ2jxrgRCPvF5MHRjqneEoSFeb6GeR7+hrsE054XO6Xk4tSPrzkkh4N11CEjFXC6bVa0xUnJhTquA7cAHgbFA2jrL7gUAvW5HYNqHd6CehxPQyyB9H6OpmfFE4Fmqag3grSANPqjl9F1lAHCL1jEEAAXK1Hom7ACcVqmtN1IfZJPVpDdDU3AlUJsKOwCb1ohrs/J3emPr6JBxvpCuqDHAf4fKYoDwSKvrnLtEEKc4tSPrzklhcwjUaIzQaamwA3BaBUpSYQdgnWX3AgC0o98FGHkgCIIgCNJzsO4KCBGSvV8UNurwa+liNi1S0an7pklv3nOoiD5AuoihIZ7Wi/iQPs8uK20upKuQeHFWzFLSB0g7YOSBIAiCIEjPgXdbEARBEATpOTDyQBAEQRCk58DIA0EQBEGQnoNlNqNwBYIgCIIgPQTOeSAIgiAI0nNg5IEgCIIgSM+BkQeCIAiCID0HRh4IgiAIgvQcLJOpdR8KBEEQBEGQbgXnPBAEQRAE6Snc3P4P+y0UKx/N0xw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t-EE"/>
          </a:p>
        </p:txBody>
      </p:sp>
      <p:sp>
        <p:nvSpPr>
          <p:cNvPr id="14" name="AutoShape 4" descr="data:image/png;base64,iVBORw0KGgoAAAANSUhEUgAAAtMAAAKDCAIAAABXGBGRAAAAAXNSR0IArs4c6QAAAARnQU1BAACxjwv8YQUAAAAJcEhZcwAADsMAAA7DAcdvqGQAAKnXSURBVHhe7N0HYFN14gfw7NkmTZM06U4pLbSFsqHsMgtCoUxZonCIiiyVoSA4ThEnnqfyx32o552inHoqqJyiKCpSKBsKlLZ0N91tdvL/vbzXNLRpKaUNHd/PvYvv93szpC/vmzd+j11QUMACgAZqTLa7t51mCtB6PnwinukDgC6JXVpayvQCgJuyKssdT5xkCtB6vny+P9MHAF0Su6qqiukFADckeczfeoIpQOv55qUBTB8AdElso9HI9AKAm9JKy+1b0pgCtJ5vXx7I9AFAl8S2WCxMLwC4IcljzmYkj9b3/StIHgBdGttqtTK9AOCGJI/ZSB5t4ACSB0DXxrbb7UwvALghyWPWpuNMAVrP//4+iOkDgC6Jw/wXAAAAoO2xHQ4H0wsAbkorLTMfwTGP1vfDqzjmAdCl4ZgHAAAAeA+SBwAAAHgPkgcAAAB4D5IHAAAAeA+SBwAAAHgPkgcAAAB4D5IHAAAAeA+SBwAAAHgPkgcAAAB4D5IHAAAAeA+SBwAAAHgPkgdApxIRJNEqhUyhtQUoBAH+bTVzAOgikDwAWshHwk1J1ASpREy5jakVgiXJIbogCVNuxNP3dl8+I5QptLbNd3XbujSS7p89TjtuoJLuBwBoPiQPgBbS+IvWzA7r1d2HKbex+CjZ4qTAGJ2UKd9SXA57RUrIpAQV6edx2ctTQntH+dKDAACahuQB0DEcOVO2/cMrf5wuZ8q3lM3uePStS+9+nUP6hXzO/PHaXhFeSmAA0NFxH3/8caYXANwYzfZ/H8hnCp74ywTTRqgPnSi7dLWGqXLicthjBionDlEP7uWn8hNk5RnJfpoexOeyJySoJyWo+0bJ+DxOTpGRVOqCJNNHBxTozUlD1UmDlVq16EquwWpjJnGRirgDYmSZecbKGuvscVqZD+9qITU5MWGIKjpMetG5GrPGaIrLLdVG2/SRmn7RMqPFXlRqpkcjIkOktw1TjxvgHxQgKigxG0x2UpmSqJH78gNVQo+TxEf7ThkeMLSXH5fH7t3Nh8Nhf/1rEakfECNnOVh8HjdpqKpflK/V7iBvVqsUXc695l+jobtuC2b6AKBLYjsc9b/gAIAorbTMfOQ4U/CE7MXfejj2mQ8yvv2tmKliscRC7guresTqpGaLncVmCXicK3nGlS+eIVFAJOC88kBMVKjEZLEJ+Vwy8r8OFOzamzUxQfXIogh6cjIaSRgnLlWu2XGOrnGJ0fm8vi5m85sXf00r/eyZvn+crdi++zI96G8P9ORyOStfOEP6//lkfKDzIlCyAmw2iwSFDTsvpJ6tIDUkoGxcoCNrZbc7SO4hb3DFC2fz9aYmJpmRqFk9O4xOTiRRkdfTV6pdCzqXVfPH6fJ7Z4TIJTxSU15lTb9as/7V86S/CT+8OojpA4AuCWdbAFrT7LFaEjs+O1g4+cGjpPv8UKEuUDR7vJYMmjVWS2LH7v15kx5IXfrMaZJI5owJUPkJ6AmrDLZlz55JXp966GRZfKTvda8kbdqnBwunrktdueM8CQvTRgSQGomQu2pWWHG55Y4nTyWvP/bGF1cVvvwFEwPp8QmPk/xlanBBiXne1hNkkm+P6Okx3e07XLRw6wnSQ2aY8vCx68YOAAAkD4DWNLSXvLTSsvOzLLuDZbezdn6aXW209e1OXX05qKfMZnf8dLw0IphKFZdza7gcdqSzn9j0Rvql7GqHg/X1YeoIikbBJJIWOJZe8eonmRab40Jm1aVcg8YZbqLCpb4S7m+ny0RCTlCA6Oj5SqoyhFm6x0kiwyRSEXfPwYLiMrPBZNu++/KlHAM9PgBAiyF5ALQmrb8gI6/uKg2TxV5eZRXxqQ1N6y8kUeOtjbHvPBJHurED/EmlUMhsg2S02h4LeeXyqFMbLVNWbWP6nLPl8ahFBDob+Zg+MoBe+q71MaQoElAnfQiPkwTIqfxxKYe5boOkomojs5IAAC2G5AHQmswWh7B2d06z2RxsNhUjjGZbTpFx6bbT7t0vx0vp0VwcjutnDhIC+M5wcF12FpOBDGbqYtLX92a7L32dp5Mjrkkszss7XOkEAKBVIHkAtKacYmNMmCSwtnmxnjqfUI3oSj51kuJqsVmrFJrM9ozcGlfnuu3lhlTUWHVaZhGRIdJuzbgoJNd5H01ksMR96fryuntYGirQU0OHxsnpYnig2OOC6IvUVX5o2xQAmgXJA+CmDO3lN39iIOlunxBIcsaXh4o4HPaO1T3mjNOSyu0rohwOx8fOu3O//LmQSwat7TEjUTN2kHLVXN0/tvQSNO/QRT3ns2q6BYlXzglfkBT04upoH/H1D0ukZ1WfzaxOGqx8eHG38YNUKYmaHWt6knVmBntyPrMqp8g4dZhqSXLIrLHavz8Q43FBNSab0Wwb2UdO3vK0URqmFgCgEUgeAC1UbbDa7I7Evorl00JId+/0kIVJgT+mlry+N1sq5q6YEUoqq2tsj/zfxcvOSyV+P1224+MsEZ+zenbYlju7TRuuzNGbrHY7fcyAfnX2UH2uYh3nKRvaO19eTc+umTU64O7k4Ox8Y0ae0TWBw85yuLUFQqodtYdVHn/70tHzFeMH+m++M2LN7LBApTDH2SJIE5NsfevS1SLT4qTAFSkhl3NrSOLxuKAPv89Xyfjzx2sTYpkDJAAAjUF7HgCeXbc9j6Yp5QKz1V5Z7eGSTIWMz+eySyos9IWoJFEI+Ryj8zoMmkhwTZE2KE7+3H3RD+9MJwmGrpH7MK1o8LhUKKHnxuex7XaqjVFqDGfT5mSYxS1YkBHIutWYbBW117RedxI/Xz4JWVU1NvdB9aaSCKlhBrONVDYN7XkAdHE45gHQJvTlZo+xgyitsBSWml33v5DwXy9n1CuSIDJlRMAiZ9sbeSUmupIgmYO+I4bMyjU3i9Xhfu0IqXfPEAQZIV9vcsUO4rqTlFVaSOwgPe6D6k1Foky18fqxAwAAyQOgvfPz5a+bFx6n8/nvr0VZeWhRAwA6NpxtAfDsJs+2tC4Bj2OzX3OMoePC2RaALg7HPAA6ALPV3jliBwAAkgcAAAB4D5IHAAAAeA+SBwAAAHgPkgcAAAB4D5IHAAAAeA+SBwAAAHgPkgcAAAB4D5IHAAAAeA+SBwAAAHgPkgcAAAB4D5IHAAAAeA+SBwAAAHgPkgcAAAB4D5IHAAAAeA+SBwAAAHgPkgcAAAB4D5IHAAAAeA+SBwAAAHgP2+FwML0AcK2d/7nK9EHruS8lhOkDgC4JyQOgw7uQWapWiBUyEVMGAGjHcLYFoMPb9PLPP6XmMAUAgPYNyQMAAAC8B8kDAAAAvAfJAwAAALwHyQMAAAC8B8kDAAAAvAfJAwAAALwHyQMAAAC8B8kDAAAAvAfJAwAAALwHyQMAAAC8B8kDAAAAvAfJAwAAALwHyQMAAAC8B8kDAAAAvAfJAwAAALwHyQMAAAC8B8kDAAAAvAfJAwAAALwHyQMAAAC8B8kDAAAAvAfJAwAAALwHyQOgw1P5iSVCLlMAAGjf2A6Hg+kFAAAAaGNIHgCeGc22eVtPMAVoPf/Z3o/pA4AuCckDwLPSSsvMR44zBWg9P7w6iOkDgC4J13kAwPXxuWxdkITPYzNlT3wk3J46Hy6nqXEAAJA8AK7DX8afNkqzJDlk1hhNiEbM1LJYQ+L8XlrT46/3RJFd8oQhqs13RTIDOqO47r7vborrEy1jyp4Mi1fsXBcTrBExZQAAT5A8AJpCfsR/+HjvB+aGLU4KXDkrbPejcd2CJfSglbNDwzXigT18d67ruWpWWLBaSNe3FpJsSNxhCgAAnQWSB0BTFiYF8nmczW9eHLf6yKod5w6mlVlszKVRhaXmHf/OXPnS+T/PV566Uvl//8mm61vLwBj5/HEapgAA0FlwH3/8caYXANwYzfZ/H8hfMDHIwXK89M8rDgcVNQ6mllRUWekRDhwpiQyVDIqRVxntaemVR06X2+xUKNEFSaaPDijQm5OGqpMGK7Vq0ZVcg7U2rwyMld82PCCxn39UuLSgxFxlsNH1Q+MVycMDhvVW+Mn4GTk100YHkDkHKARmq6NXpG9xuYWM6XHaphfnwueyJySoJyWo+0bJSJbKKTKSyqan9ZFwJw9TT05QhQWKORz2yD6K747oc4tMZJDHNYkMkYyMV/zn58Jy5z9RZIj0tmHqcQP8gwJEZByDyU7NlMW667ZgugcAuibc2wLgGX1vy5al3cf2V+zen/eP/1515gqGWMh9YVWPWJ3UbLGz2CwBj3Mlz7jyxTPVRtvEBNUjiyLo0UhRKuKeuFS5Zsc5Ulw4KWjZ1GCj2VZeZdP4Cwwm2x1PntKXm+eM066YEUrqRQKqQbBVO86tmx8eqBQK+Bx6L/7Ee5didT4ep21icS4iAeeVB2KiQiUmi03IpxbxrwMFu/ZmNTGtr5T32kMxoQEii9VOkgo9zvrXL/x5pryxd0HP7c6nT2XlGSYMUW1coCP/Mna7g0xO/jFXvHA2X0+lFtzbAtDF4WwLQFP+8U1ORbV1cVLgO5t7jR+kYtfetzF7rJbEjs8OFk5+8CjpPj9UqAsUzR6vZQazWFUG27JnzySvTz10siw+0lcXRF0dcjnX8MqerJSNx+dtTSM9JL4k9PIj9SPjFcUVlukbjo9ddeSRXemZuYa7njr1xS/FZK+f8vAx0h07V9HYtDSPi3OZNVZLYgfJT5MeSF36zGkSkuaMCVD5CeihHqedkaghsePtr3Mmrj269pXz9FENWtNrQkiE3FWzworLLSSRJK8/9sYXVxW+/AUTA5nBANC1IXkANIX8fF+67fQ3vxWHqEWb74x45YEYHwl1zGBoLzn5Hb/zsyy7g/ysZ+38NLvaaOvb3Zeeitj0Rvql7GqHg/X14WJS1Cio3fzhE6V7fywwWewyH97py9WkRial5lZltCmkvAkJVLL57WRZpYE5oeOusWlpHhfnMqinzGZ3/HS8NMJ5eezl3Bouhx1Ze6msx2n7dvchkeujfXmkP+1CxXMfXqFGdWp6TYiocKmvhPvb6TKRkBMUIDp6vpKqDLkmDAFAl4XkAXAd+nLzcx9k3PHXU8fTK3t181nmvN9E6y/IyKu7JILshsurrCJ+3QZFnyVx9ljIK9fZEoavmPfYsu77dwz4fHu/XRtiSA3beRTlva9yK2qs6+aFf/JU39njtK4jK+4am5bmcXEuWn8hiRpvbYx955E40o0d4E8qhUJmbT1Oq5ILMguM9JUrhHsYanpNiEAldZvP9JEB9OJ2rafGoU8kAQAgeQA0S16xceNrF2qM1lBnexVmi0N47a7UZnPU2wHTHI66yrXzdYl9FQeOlmx58yLpmFoW60JW1YLHTuz4OMtktd8/I3TqCA+3tDQ2bT3ui3Mxmm05Rcal2067d78cL2UG13Kf1mZjuQcpd9ddE4OZupj09b3Z7otb9+p5eigAdHFIHgCN4nBYvSJ9XXFCKOSQbEH+T/pzio0xYZJAFdNqVk+dD0kkV/INdLExcTrqTpDnPsg4lFZaWEYdYKCRWRrN9i9+Kljx/FlSDFRS5zscDuraTF8pzzlKo9M2x9Vis1YpNJntGbk1rs51PMOj/FJzZLDYdS0IfZiEdt01yXXeOBMZLHFfnL7cTA8FgC4OyQOgUQEK4d8f6Pn2pt4LkoJmjdW+sjZGLOT+fII6VPDloSIOh71jdY8547TzJwZuXxFFgsLHB/LpCRujr7Bo/AUPLtAtnRby0qpoulIk4Hz38sD1iyLGDlIun06dyqmsoU5tkJHJ6/2zwhZOCgoOEHmctpm+/LmQS9Z2bY8ZiRqylFVzdf/Y0ktQe8eKR/87qidv8Ol7oiYPUz91b3TyMDUzoJF34S49q/psZnXSYOXDi7uNH6RKSdTsWNPz9gm4whQAKEgeAI0qLDXt/akoQMG/Ozl45czQAAXvvX25n/1QQAb9mFry+t5sqZi7Ykbo8mkh1TW2R/7v4uWcGjKIvlHddbs6feM6Xdy5N7u4wkL24osmaC9epUd2mC32Y+mVk4cot9zZbXKC6tDJMnoRB47o80pMZP+9bGqwRMT1OK3zlbwwr86eukqX30+X7fg4S8TnrJ4dRpYybbgyR2+y2u1NTPv9H8Uf/1io04o2LND1jpB+8xt18Sk9qDlr8vjbl46erxg/0H/znRFrZocFKoU5hdSBEAAAtOcB4JnrWbUcNstfLiAbisfzBUq5wGy1V1bXXYDJZrOEfI7Rea0DTSSoK5KhZBKj2VZVYxPwOFYb2f9T9VIR11fKK6u0uE9IuM/f47RNL64ehYzP57JLKiz0tbHXnZbHZZMlFpRQ7XBc9100nBufR01eY7K5ml8j0J4HQBeH5AHgGZ6S30aQPAC6OJxtAQAAAO9B8gAAAADvQfIAAAAA70HyAGgFEUESrbPhTi/jc9m6IAn/2hZLvebWLh0AOigkD4Ab0CPcJz6aejjLwFh591ApXUk8fW/35TNCmYIXxXX3fXdTXJ9oGVNuNuqh+UNUYwYoeVwPuSEsUDxpqDo6zIcuzh6nHTdQSfe7a/HSAaArQ/IAuAHrF+g2Loggu+3nV0TP78hNY4UFSjbdEbF1SbeZY+qer0vjsFnP3hu1caFu/kRqEJfDXpESMilBRQ8FALhJSB4AN+DDb/M++j7fYnPs/M/Vb49QjWt1dNNHqNnXHvUY0dff/cyRze549K1L736dw5QBAG4OkgdAc80epzWYbf89VEj6P/4+TybhTRpa16a4C5/LThqqvn92+N3TQ4fE+TG1zla85k8MXDsvfElySKhWTGr8ZfyZYzSr5+pWzQl3P52RkqgZ0ttvYKz8vplhZCax3ZizHjQfCXf66IC1t4fPHa9V1z5XhdbYohtTbbAFqYT1xpydqDGYbKRjylQr8gKljE/3N7H0xt4OAIA77uOPP870AoAbo9n+72ufw/LU8u58HudQGvOI1zVzw3qG+3z9axHpnzVGU1xuOZhaIhJwXn0odvoIdWSwqF+UbPwgpUjIO3quXCLkvr05bmS8n6+EN6yXX0Sg+IejJZ881Wd4b4XKjx+nk5JdtVTMO3K2nMxt69LIGSMDJg5SRoVI4iKktw1Vn7pSlVdMNSTqK+W9vi42abAqMlg8JNZvZB8FqfzuiD63yNTYoskIDfnLBNNGqPf8WNg70kcq4R44UkLXR4VJlyUHf/mrPlAlKCqj3hGpJOvjK+WT/iaWzuexG3s79dx1WzDTBwBdEo55ALSmWWO1UaGS3fvzJj2QuvSZ01fyjHPGBKj8BD0ipGq54NXPshc9cZJ0u/flORysLw/rlz93Zu7mtDmb03KLTYn9qR25y6cHC6euS1254zybxZo2IoCunJGoCQ0Qvf11zsS1R9e+cr7KUHdkorFFM4M9ySwwpF6oGNJT7jq9MitR43A4PvvR86Pvmlj6dd8OAAANyQOgNQ3qKbPZHT8dL40IlpDi5dwaLocdGSyprqGeZjK6ryJIJcrXm9IuVFhtjp17MtOzqvk8tkjIzcg3+tU+EJ84ll7x6ieZFpvjQmbVpVyDpjZA9O3uU1Ft/WhfHuknM3nuwyt0PdHYoumhjfn8Z+qhu9NHUcnGz5c/tr/it7PljT3drYmlN/12AABckDwAWpPWX0j2929tjH3nkTjSjR3gTyqFQs6FrKqvDhfHR/p+8FivbSui6Os8xg1U7t7a+9uXB+55us/wXnL3Kz3LqusOJ5RXWXm1T7RXyQWZBUaSMOhipaHuSWyNLZoe2phDaSVF5ebbElQkMUwbFcDncT79gbqQxaMmlk408XYAAFyQPACay+FgkR0zU2iE0WzLKTIu3XbavfvlOHVpyAsfZix/7sy3R0oSYuQvrorWBYk3LY4Q8Dg7Ps5a99qF4+mV9BwasrPqHutos7FEfM/r0MSim2C3s0gkkkl5E4eoU0aor+Qbjnq6OIPWxNLDA5v7dgCgi0PyAGiuihqrTiui+yNDpN2CPJzIuFps1iqFJrM9I7fG1bkOEqRnVW/ffZns6RU+vD5RvhwO+71vcr/4qSD1XHm1qe7h8k3ILzVHBotdV2/QBzZoTSzaV8rjNL6t//fnIjLauvnhCl/+ZwepC2Yb08TSYyJ8WvB2AKALQvIAaK7zWTXdgsQr54QvSAp6cXW0j5jLDHDz5c+FXA57x9oeMxI1YwcpV83V/WNLLwGPc8+MsN1be5PKKcMDhsTJLVZHnp66V2Xm6ICZYzTPrIimTk+wrn9+4n9H9WQH//Q9UZOHqZ+6Nzp5WN1tvY0tekQfxRfP9ps3IYgZrwF9ufmXU9Rxjsoa27e/NZU8mlh6cZmZvN7o2wGALgjJA6C53vnyanp2zazRAXcnB2fnGzPyjNQJGCeHneWwUf2/ny7b8XGWiM9ZPTtsy53dpg1X5uhNVrv9xKVKuZRHKtfND+dx2Nt2Zxw5Xb7/D31UiGTVrLBeOp+CErO9wdxopNpRe9Tk+z+KP/6xUKcVbVig6x0h/eY3qjUzerrGFk0ffLDXzoFGL6t2gaz//FRAXr86XGSyMMcq7La6czyu9Wli6UfPNvp2AADcsR34dgDwpLTSMvOR40zBjdyHumWDuurT+cQTq3OXzOexyR7edVaFUMj4fC67pMJCj0Cw2Sy1n4CMoi83uzY7sZBLZlhQYiLz4nE5Ziu14683N7IgMtTilkVIjVIuIFORfpGAYzRfc2qj4aLJUtxbBqPVm7Be0X0dGq5PY0v3+Hbq+eHVQUwfAHRJSB4AnjWWPOAmIXkAdHE42wIAAADeg+QBAAAA3oPkAQAAAN6D5AEAAADeg+QBAAAA3oPkAQAAAN6D5AHQQjwue3lKaO8oX6YMAADNgOQB0EJCPmf+eG2vCB+mDAAAzYCWxAA8a7olscgQ6fA+fksmB/1+tvz4hcriMsv3R6imxEl9Qi+5Ws7PKjT+eLSkpMJCKrkcdtJQdWSwhOVwFDsbMCVDf02jniLrcfyURA39VJdBPeVGi/2734uz8g1JCeqe4ZKiMsu3vxcXlVIPSSEGxsr7RstkYm5xheXb34rznVO5iwiSjOyn2H+4ePxgpdqPn5lv/OFoSVkltRSCz2WPHazqHiwxW+wnLlb+frqMrvc4W12QZHR/albD+yhC1cIrBcZ9vxbVaz61OdCSGEAXh+QB4FnTyWPSUPW9M0LkEqYl9fSrNetfPT9hiGrjAh2LTT0khc/jkDmseOEs2W0/uzJ6cE95tcEmrX3I3N6fil75+Epj4//zyfhAfyEZzWSx8bkcm92RVWCKDBYbzTaRgEoDdzx+guzyF04KWjY1mFSWV9k0/gKDyXbHk6f05UwooU1MUD2yKIL0kEVUG+2+Em5usem+F85UVFlFAs4rD8REhUrIUoR8asX+daBg196sxmbrmhVRbbRJRdwTlyrX7DhH1zQfkgdAF4ezLQAtse9w0cKtJ0jPG19cTXn4GIkdEiF31ayw4nIL2U8nrz9G6hW+/AUTA0O1YhI7DqaVTtuQeufTp2w2B4kpJHY0Nj49f4LkgCkPHfvbnmwSSkjs+L/Pr972UOp7+3JVMv6Q3goywuVcwyt7slI2Hp+3NY30iIXchF5+9LT1kEyz/PmzZAU++C4/SCWc4nzG7KyxWhI7du/Pm/RA6tJnTl/JM84ZE6DyEzQ92yqDbdmzZ5LXpx46WRYf6asLkjADAACaB8kDoHVEhUt9JdzfTpeJhJygANHR85VUZYhE5ccnPWcyqu0OVlaeQV9pkTmPlDQ2PnklUi9U7NqbZbM79h+mHlv/7RH9v7/LczhY3/2mJ0WNgprn4ROle38sMFnsMh/e6cvVpEYm9fDgfuKxdy5dyqZG+Oe+XLPVHuu8NmVQTxmZ/0/HSyOCqYVezq3hctiRwZKmZ7vpjXQyK7ImXx+mzi5pFAK6HgCgmZA8AFpHoJI6PzJ9ZMA7j8SRbtf6GFIUCbg5hdRFElOGKhN6+yUNVatk/MxCQxPjk1eivIZ5tCxJACQrVFQzxcpqK3klEYG8+op5jy3rvn/HgM+399u1gZqcTT3U1oPyKmoqwmCymS0O57NvWVp/IZnPWxtj6RUYO8CfVAqFnKZn65pVeZXzEhae5yUCADQGyQOgdRic11q+vjd76bbTrm7dq+f9ZdTxiTCN+Jl7oh5eqCursr7xeU4T45PK+tyuxXKwqQJ9ddba+brEvooDR0u2vHmRdFRVM9hsDrYzuBjNtpwio/vSSffL8dJmztbhQOYAgJZA8gBoIXr3r/KjDl0QuUVG8hoZLMnIrXF1+nJzbISU1L/135zH37285pVzCx8/QZ/4aGx8UtlMcTppQYn5uQ8yDqWVFpYxt6t4NG6gku7pHeUr9+HRi75abNYqhSaz3X0FbHZH82frzlfK4+DrBACaAV8VAC1UY7IZzbaRfeRzxmmnjdKkZ1WfzaxOGqx8eHG38YNUKYmaHWt63j4h8GwGlTOWTQ1+fEm3v63u+fFTfbcsiZSKuI2NT8+8OfQVFo2/4MEFuqXTQl5aFc3UerI4KZAsdNZY7Za7upHif3+lrh358udCLoe9Y22PGYmasYOUq+bq/rGll4DHaf5sXUb0UXzxbL95E4KYMgBA45A8AFruw+/zVTL+/PHahFg5KT7+9qWj5yvGD/TffGfEmtlhgUphTqGxRzh1/eb/jpY8988rO/+TfTGneuwA/0WTqZ20x/FJvcPOctjqTrE4WA7X3e9kEPXq7N+5N7u4wpI8TL1ogvbi1Rqqvna0ei7lGMb0V6ycGSrgc7a9n5GRQ438++myHR9nific1bPDttzZbdpwZY7eZLXbG5stPW/XEtwr6TY97PbaYQAAjUN7HgCeNd2eh4tESF2vaTDb7LVNavF5bKVcUGOyVTgvxnzq3uihsbIp61LpRrdkPrzPt/f79oj+mX9cdo5ef3y6hszNVrsjF/A4JBC45i/kc8xWO73hkkWTaY1mW1WNjRqNrMW1GzTdCMedT58qrbCIBZzC2ibI3ClkfD6XXVJhsdbGHY+zJZVk0e5Nh4kEdUWxkGswMZfBNg3teQB0cTjmAXBTSGKoNtbFDsJideTrTa4YoS83czjsvy6PmjteOyNR88L9PUjlsQvUPbS0euMTpMYVOwiSM9znb7IwsYMgPcVlZpIPSD812rWxw11ltdVj7CBIKCGDXLGD8DhbUlmvxVL3YjNjBwAAkgdA23r7y6v/Sy3tHSm9LyV05cxQqZi76/Or+5ytdHgBk1EaTyQAAF6Gsy0AnjXzbEvziYVcs8XufjDDC9hsqo2QdnVAAmdbALo4JA+ARr2yJ4vpg9azenYY0wcAXRKSB0CHdyWvyl8mlEmpJssAANo5XOcB0OFteu34T8cKmQIAQPuG5AEAAADeg+QBAAAA3oPkAQAAAN6D5AEAAADeg+QBAAAA3oPkAQAAAN6D5AEAAADeg+QBAAAA3oPkAQAAAN6D5AEAAADeg+QBAAAA3oPkAQAAAN6D5AEAAADeg+QBAAAA3oPkAQAAAN6D5AEAAADeg+QBAAAA3oPkAQAAAN6D5AEAAADeg+QBAAAA3oPkAQAAAN6D5AHQ4fn5CAQCbMsA0DGwHQ4H0wsAAADQxpA8ADyzWO0LHj/JFKD1fPJUH6YPALokJA8Az0orLTMfOc4UoPX88Oogpg8AuiScGwYAAADvQfIAAAAA70HyAAAAAO9B8gAAAADvQfIAAAAA70HyAAAAAO9B8gAAAADvQfIAAAAA70HyAAAAAO9B8gAAAADvQfIAuGUGxsrHD1IxBRYrMkQ6I1Ej8+Ex5TZDFrQkOUQh4zNlAAAvQvIAuGWmjwxYmhxE9wdrRDtW97h3eohIwKVr2s6oforFSYGBKiFTBgDwIiQPgFvPV8rbfm+Uj5jz1D8yCktMTG2b+ebXom3vZ2TkGJgyAIAX4Vm1AJ554Vm1f70nKjJYvPiJky+u7hEf6fva3uw9B/LpQf4yfuIA/xC1mGyhZzKqDvypp+sVMv6kBJXGX1Bebfv+iD47vy49eBw0MFbeN1omE3OLKyzf/lacr6dijS5IMrq/4rMDBZUGa0qiJk9vstkcg3rKrTbHLydLz1yucs6vreBZtQBdHJIHgGfeSR7dg8Rpl6qSBis/O1j4908y6Xo+j/35s/3EQm5RudlHxCU9n/xQ8PqnWRIh972tvVQyfm6xSasUpl2sfOiV8/QkHgctnBS0bGqw0Wwrr7KRRGIw2e548pS+3DwxQfXIoog7nz6VlWf455Pxgf7UaRezxc5mszgc9oadF1LPVtCzbQtIHgBdHM62ANxKJCWQ2HH0fMWre5jYQZCfA18e1i9/7szczWlzNqeRMJHYX0Hqe0RI1XLBq59lL3riJOl278ujxyc8Drqca3hlT1bKxuPztqaRHpJgEnr50ePX8+nBwqnrUlfuOM9msaaNCGBqAQDaAJIHQLtjtTl27slMz6rm89giITcj3+gnpW54qa6xk9fRfRVBKlG+3pR2oe7IhMdBh0+U7v2xwGSxy3x4py9XkxqZ1MPlq8fSK179JNNic1zIrLqUa9D4CZgBAABtAMkD4FYqKDEfOlk2oIdsSXIIU+U0bqBy99be3748cM/TfYb3krPZVOWFrKqvDhfHR/p+8FivbSuiQrVi57gUj4N8xbzHlnXfv2PA59v77doQQ2rY9IyuVVZtY/pYrPIqK4+HrwUAaEP4igG4lewsx/Z/XM4uNN4xMXBkX+qUChEeKN60OELA4+z4OGvdaxeOp1fS9cQLH2Ysf+7Mt0dKEmLkL66Kdg8SDQetna9L7Ks4cLRky5sXSceM1ySyPkwfAEDbQPIAuMWqjTYSCwwm2yN3RIQFUscqYiJ8OBz2e9/kfvFTQeq58moTdSbFJT2revvuy18dLlb48CTCa86e1BsUp5MWlJif+yDjUFppYZmFGQkA4JZC8gC49TLzDM/+M1Ms5D51d3epiFtcZiaVM0cHzByjeWZFNHW2hUUd3LhnRtjurb1nJGqmDA8YEie3WB0GM3OixOMgfYVF4y94cIFu6bSQl1ZF02MCANxaSB4At4zdwXLUHs44eFT/rwMFoQGihHjF0bPl+//QR4VIVs0K66XzKSgx2513v5+4VCmX8lbPDls3P5zHYW/bnWGvndzjoJ17s4srLMnD1IsmaC9erSGj0XfR07fSM692lsNWd4aFVDrIagEAtBm05wHgmRfa8+By2BwOy2Kt2wZFAo7JQscMlljIlfvwCkpMbBaLx+WYrVTKYLNZaj8ByQb6cnO9bdfjIFKplAuMZltVjU3A41htdjICqRTyOUYzNUM+j00yiq02bfC4ZCDL4pZFWh3a8wDo4nDMA+CWIft799hBkDTgCg0Gky1fbyJFkgro2EGQYmGpubisfuwgPA4i/aSGxA7ST2ZCBwxSSccOgqyAK3YQVpujTWMHAACSBwAAAHgPkgcAAAB4D5IHAAAAeA+SBwAAAHgPkgdAm/CRcHvqfLgcD62V3zw+l60LkvB5bTJzAIA2heQBcGPUCsGS5BCy42fKjRgWr9i5LiZYI2LKrSquu++7m+L6RMtIf2SIlKyPQsanB3lZVJj0mRU9/vtC/+9fGbh7a+/5EwPbJmsBQOeB5AFwY+KjZIuTAmN0UqZ8q43qpyDrE6gSMuVr8bjs5SmhvaN8mXJrSxqi6h0h/e6I/sPv8rkc9vJpISmJGmYYAIAnSB4AN+bImbLtH17543Q5U77Vvvm1aNv7GRk5BqZ8LSGfM3+8tleED1Nube99dXXOo2l/+3fmu19eve+FM9UG29j+/swwAABPkDwAbgyPw9YqBWSPTvojQ6SLpwS7HtumVgjunBqs8a87/KDw5c8aq117e3hKokYkqNvc+Fx20lD1/bPD754eOiTOj67UBUnI5Fql0OMkPhLu9NEBpH7ueK3aT8DUslgiITdILSRrRfoVMv78iYFr54UvSQ4J1YrJ6s0apyX1faJ8500IHD9I5ZyizsBY+bKU0Afn68i7IMulK+nViNH5rJwTTrrgAFETb7OqxmYwMc+OqaiyXs4zcLk43QIATeE+/vjjTC8AuDGa7f8+kM8U3OgCJZsXd0tNr8wuMI7o478iJeS/vxZVGai9b3S49OGFEb+fLc8tMkWGSEbGKyYNUQ2OkYdqRKQ/vrvvvt+KyWgkT7z6UOz0EerIYFG/KNn4QUqRkHf0XPngOPmqmWGzx2gaTuIr5b2+LjZpsCoyWDwk1m9kH+p5+t8d0ZMF0VPtO6K3WBxvb44bGe/nK+EN6+UXESguq7LeMSlQxOeEqEVRIRKSS777Q08mpC2cFETWNjpErJILRsT7TRmm2ve7nsQIeoZThql7hkliwqV/nqsgb7mxt0nPiuYr5t09LaSw1Lz/d2qdG3PXbcFMHwB0STjmAdCGyK562bNnktenHjpZFh/pS1+XOmusNipUsnt/3qQHUpc+c/pKnnHOmABV7WEMj5PMSNSEBoje/jpn4tqja185TyeAenpESNVywaufZS964iTpdu/L23e4aOHWE2TQG19cTXn42PpXz9Nj0i7nGl7Zk5Wy8fi8rWmkRyzkJvRijr4QJottybbTyeuPHT17/fNKfaJl98wI/b+NsVIx92tnVAIAaAySB0Ab2vRG+qXsaoeD9fVhan+sUVDxYlBPmc3u+Ol4aUQwlSou59ZwOexIZz/hcZK+3X0qqq0f7csj/WkXKp778Ao16rWqa6hHsYzuqwhSifL1JjIaXd+YwydK9/5YYLLYZT6805erSY1MypxPIba9fyUr31BjsjXnMS5Th6nnjtGUVlq2f3jluyYPeAAAIHkAtKHyKmttj4W8cp0tcGj9hSRqvLUx9p1H4kg3dgB1SaZQyGyMHidRyQWZBUbXo90qDcw47i5kVX11uDg+0veDx3ptWxEVqhUzAxrhK+Y9tqz7/h0DPt/eb9eGGFLDpp5Ty7iS5/mSVY/IipVUWVe+eHb/4SKmCgCgEUgeAC3ncD4WVuC82rRpDkfdTt1otuUUGZduO+3e/XK8lBlcy30Sm40lasZSXvgwY/lzZ749UpIQI39xVbRbkPBg7XxdYl/FgaMlW968SDqm1pPrvk2bzWG1MA+/BQBoGpIHQMtV1VDHHsJrjy5MGKSke5p2tdisVQpNZntGbo2rc39UfUP5pebIYLHrWhD6MIlH6VnV23df/upwscKHJxFynZmBpfLz0NpHnE5aUGJ+7oOMQ2mlhWXU8ZXGXPdt/veXop2fX2UKAABNQvIAaLnzWTV2u+PelJCpIwK23Rd9W0L921Y9+vLnQi6HvWNtjxmJmrGDlKvm6v6xpZeA19TG+L+jeg6H/fQ9UZOHqZ+6Nzp5mJoZ4OaeGWG7t/Ym85wyPGBInNxidRjMthqTzWi2jewjnzNOO23UNW186SssGn/Bgwt0S6eFvLQqmqn15Lpvc+XssK13dZP58JgyAEDjkDwAbpDbOYy8YuOuL66q/PgPzQuPj/Q5cLSEVNKHGdxfnT1UH138/XTZjo+zRHzO6tlhW+7sNm24MkdvspJ9e+OTfP9H8cc/Fuq0og0LdL0jpN847x9xH5+8nrhUKZfyyDzXzQ/ncdjbdmfYnSdAPvw+XyXjzx+vTYiVU+VaO/dmF1dYSIhZNEF78WoNqXFfIv1Ka+Jt0si6M30AANfDpr9rAKCe0krLzEeOMwU3g+Lkz90X/fDOdBIg6Bouh61WCApLTWRPLxJwjGZqh0/yiZDP9NNcg1wUMj6fyy6psFid949cdxIel62UCwpKqFY0PC6I9Kv9BCQG6MvN7lu2RMglgwxmG51FXEglmaHRbKuqsQl4HCsZ7vCwGjSPb5NGBpF1MzXvUo8fXh3E9AFAl4RjHgDNRXa3U0YELJoYSPrznLt/ms3uyNdT+2PCtT8mO/56O++G+/LSCkthqZmOHcR1JyFj0rGD8Lgg0k9mWFx2Tewgaky2amP92EGQ0cjIJHaQfjN11IWpbLiqhMe3SSODmhk7AACQPACay8+Xv25eeJzO57+/FmXdyE2nAADggrMtAJ55PNsi4HHI7/um70OBpuFsC0AXh2MeADfAbLUjdgAA3AwkDwAAAPAeJA8AAADwHiQPAAAA8B4kDwAAAPAeJA8AAADwHiQPAAAA8B4kDwAAAPAeJA8AAADwHrRhCtCol/6dxfRB63nw9jCmDwC6JCQPgA4vu7DabmeFa6VMGQCgHUPyAOjwFjx6yGyx7Xl2NFMGAGjHcJ0HAAAAeA+SBwAAAHgPkgcAAAB4D5IHAAAAeA+SBwAAAHgPkgcAAAB4D5IHAAAAeA+SBwAAAHgPkgcAAAB4D9owhZaw2ux/ni1hCnCrPbHrBPlE/rqiL1OGW61/D4WAz2UKAHAtJA9oicoaa9L935MeXymfroFbqKrGwnawpPgs2oHqGovdwfpixxiVn5CpAoBrIXlAS9DJ49/PjgwNwFPKAOoUlZumr/0ByQOgCbjOAwAAALwHyQMAAAC8B8kDAAAAvAfJAwAAALwHyQMAAAC8B8kDAAAAvAfJAwAAALwHyQMAAAC8B8kDAAAAvAfJA1rIR8pns5l+AKCRjQKbBkDT0Ho6dAnnMqt7hqOh946qqNyslguYAgB0cEge7cjvZ8v/9u8spgCtZ/qogP5RvlGhEqYMHU1ppeVfBwp+Pl7KlKGVrJ4bnhArYwoA3oLk0Y58fqjw5X9lMgVoPdNGaSYPUeKYR8dVUGJ+7bMsJI9Wt+b28JSRAUwBwFtwnQcAAAB4D5IHAAAAeA+SBwAAAHgPkgcAAAB4D5IHAAAAeA+SBwAAAHgPkgcAAAB4D5IHAAAAeA+SBwAAAHgPkgcAAAB4D5IHAAAAeA+SBwAAAHgPkgcAAAB4D5IHAAAAeA+SBwAAAHgPkgcAAAB4D5IHAAAAeA+SBwAAAHgPkgcAQJuICJJolUKmAAC1kDygWfhc9oQhqklD1a4uaaiaw2ZFhkiXJIcoZHxmPIAuIDJUmjI6gEs2gCY9fW/35TNCmQIA1ELygGYJC5RsuiNi40Kdq3t4oU4i5o7qp1icFBiowg876EKG9pavmRMuEXKZMgDcCCQPuAEvf5I5bf0xukvekFpVY/vm16Jt72dk5BiYMQAAAJqE5AE3wGCyVxqsdEdiB6kRCblBaiHveoedATqxgbHyZSmhD87XLZ4S3PDCDjL0vplhd08Pje3mw1QBdG1IHnBTosMkd00KUvjhOg/oohZOCnp+RfSsUerBMfIlk4Pe2RSnlAuYYSzWmL4KMjRlpHrOmIBX1vbsHyNjBgB0YUgecANSRgZsWRJJd0Pi/JhagC7scq7hlT1ZKRuPz9uaRnrEQm5Cr2s2jU8PFk5dl7pyx3k2izVtRABTC9CFIXnADfARc9V+ArqTiHB5HQDr8InSvT8WmCx2mQ/v9OVqUiOT1m0ax9IrXv0k02JzXMisupRr0PjVHQ4B6LKQPOAGfPBt3uodZ+nuh6N6phagC/MV8x5b1n3/jgGfb++3a0MMqWGz6y57KqumLoeilVdZeTx85QIgeQAA3CC2oy5brJ2vS+yrOHC0ZMubF0nH1HpiZzmYPoCuDckDAODG+Eh55NVmp5JEnE5aUGJ+7oOMQ2mlhWUW53AAaAqSB9yAITHyueO1dDc0XiFGS0rQlWiVwmdXRs8coxnTz6+yxlZjos6k6CssGn/Bgwt0S6eFvLQqmh4TAJqA5AHNUm2wkl94Ywf435cSSnd//Uskn892OI8f068AnZvdweod4bNqVpi/L/+t/+bQlTv3ZhdXWJKHqRdN0F68WkNqHLXbg8POctjqtg1S7XAeJgHo4sieA1tCe/H5ocKX/5XJFDoINpsl5HOMZjtTbpemjdJMHqLsGS5lytDRFJSYX/ss6+fjpUz51uHz2Eq5oKTcYrbW/c2TrYBUGs22qhqbgMchIZ0OGGRku505KUPwuNSlpxa3LHLLrbk9PGUkbvQFb8MxD7gpJLi289gB0IosVke+3uQeOwiyFRSXmelWfckg13ENMrIrdhBWm6NdxQ6AWwXJAwAAALwHyQMAAAC8B8kDAAAAvAfJAwAAALwHyQMAAAC8B8kDAAAAvAfJAwAAALwHyQMAAAC8B8kDAAAAvAfJAwAAALwHyQMAAAC8B8kDAAAAvAfJAwAAALwHyQMAAAC8B8kDAAAAvAfJAwAAALwHyQMAAAC8B8kDAAAAvAfJAwAAALwHyQMAAAC8B8kDAAAAvIftcDiYXrjViissb3+ZwxSg9UwZqhLyOVGhEqYMHU1FtfXE5apfTpQxZWglS6cGqeUCpgDgLUge0BIms624whSswr4c4BpVBmuNyRrgJ2LKANAAzrZAS5y5UrFw8yGmAAC1vvk1Z9Nrx5kCAHiC5AEAAADeg+QBAAAA3oPkAQAAAN6D5AEAAADeg+QBAAAA3oPkAQAAAN6D5AEAAADeg+QBAAAA3oPkAQAAAN6D5AEAAADeg+QBAAAA3oPkAQAAAN6D5AEAAADeg+QBAAAA3oPkAQAAAN6D5AEAAADeg+QBAAAA3oPkAQAAAN6D5AEAAADeg+QBAAAA3oPkAQAAAN6D5AEtwWazhHw2UwCAWlwOm8/D9ypAU9gOh4PpBei8zmVW9wyXMgXoaArLzAF+AqYAAB0ckkc7knqh4m8fZzEFaD3TRwb07uYTFSphytDRlFVZ9/xY8PPxUqYMrWT1nLABPWRMAcBbkDzakc8PFb78r0ymAK1n2ijN5CFKHPPouApKzK99loXk0erW3B6eMjKAKQB4C85HAgA0i1TEjQyVcrz7rRmqFasV1JmmW7J0gLaAv2IA6NjILjl5pEarFNJFDps1MUHVP6b1TyKM6Of/1sbYkAAxU/aK5+6LundGGOlxX3pEsGTxlGA/X75zFIAOBskDADo2rUr04O1hvbv70sX75+geWRQxMl5BFzulMQP8l0wOClSJmPK1BsbK75gczBQA2h8kDwDoPFISNTNHqc9cqd75aTZT1Rnt/6342Q+vZObWMOVrDYn1W5SkZQoA7Q+SBwB0EkPi/FbODM0tNm36vwtmq53U+Pnyp48OWDknfHlK6Kh+/vRotIRefqTy/tnh4war2Ne2TcPhsBL7+989PfSeGWEThqj4XM9N10QES+ZPDFw1J5wswnXiY9oozaA4eb+esntmhC6ZGtIj3Ieur8fj0j3O0CMel61S8OkJyZhzxweunqtbPCU4SCVKHqnpESrhstlzxmlJF+C8RgSgXeE+/vjjTC/cauezqn87Vc4UoPWQb/+oEIkKDUJ0WNUG25Gz5Vn5RqZ8LX+ZYNoIdZ7efPe0IJPZsfbv54tKzaSez2N/8lT8yD7+Wn9B724+EwYphQLu0XMVZNDscdpH7ojQacXdgsUTByr/OFdBT0KIBJwda3rOGavtGS6Ji5CO7us/LF7x3RG91eboHiodEe/3n58Ky6us4wepnr2v+4Aesh5h0mG9/MYN8j94vIys5+NLI2eM0iQNVvUIk/SJ9J0yVJV2uapAb6JnTvO49MZmOHuMpqjc8tOxEvelJ/RWrJ4Vtv8PvdnieGdz3Kg+fn4y3vBefrpA8eBYWXigiM/j9Az36dPd988LFfnXLt0dCUC45wu8D8c8AKAzmDtWIxHxNu1KzylgAorDwdr3e8k9z5+dten47Y+eyCsxje3PHPYYFa8orrDM3nR85sZjm9+8mJ1Xl2lmj9fGRfh89lPRpAePTn4w9avDxZHB4pljNMxgJ4mQu3JOqL7ceseTp6auT3376xy1XDBvfCAzmMUik09Zl7rq5fMcDmvacDVTW6vh0q87w8b0jJCSMV/7LHvB1hNk2g+/y1v85MkvDhWbrfZpG1JJd/w8lbQA2hUkDwDonKw2x98/ybyQWcXnsnl89unL1X6+XHpQlcnqJ+WOG6wk/b+mlVYarHQ9MSzOr7TSsvPTTLudmsOrn2QaTLZ+Uczlq7SocKlcwvvlVLlAwNGqRH+covbu0aHMPS+pFyr+/vEVi9VxNqMyI8+o8a9/sK3h0pueYROqDdRJpRHxCq1SmFtsRM6ADgHJAwA6gy9/LbLa7E8u666U1+3pE/v7v/tor/0vD/hsW9/xA+uu8/jHV3mVNbYNC3T/eqpPveMZWn/B5VwDyRx00Wi2l1dZRYJrvioDnXfwzhylfndTHOl2bYghRQGfGaesykb3EGVVFh63/tdsw6U3PcMmkFz1zW/FfaN8P3ys91P3RgdrPN/tAtCuIHlA23Jv/sjVJlKr4HHZIRoxeWXK0LWdvFT12mfZ/jL+E3d3p/8qwgPFW+7qJhZw/7Yna/3rF9IuVtJjEuczqxY8duLlTzJtVseqWWG3Da9rx9NscdTLGTa7g33tNagGM3Wk4e2vc/7yzGlXt+n/0umh7jy2Ed1w6c2fYUPPfZBxz/NnDxwtGRYne/H+HkwtQDuG5NGR9OspGz2AOkLbgbg3f+RqE6lV9I7yfX9LL/LKlKHL+8/Bwv1/6ON00tVzw0kxJsKHw2G/+03u5wcLj54trzFRe3cXo9lO6u9/8SzpD1YxrZARuXpjz3Cpq12ymAjfYLXoSr6BLtJyi6jrQoKVoss5Na6uuIy5RrU56i39Jmd4IbNq2z8uf/ObXuMvINmLvE8Bj+Mr5jGDAdoZJI+OZOZozfJkNBAE0KiX/nkl/WpN8nD1lOEB+nJqzz1rVMDylNBnVkQPjZOzWdShC5GA893fBqxfGDF2kHLZtBBSU15dd53H54eKuRz2jtU9Zo/Tzp8Y+Mx93e12x57/FTCDndKzqs9lVk8aotywKGLcYFVKooa6HWZcs5rQ8Lj0Fs/wnhlhu7f0npGoIe93cJy8xmgtq7SUOt/4/XPCFiQFBTXS2hjALYTkAQAdm/tjL81W+9Y3L1ZUW+eMCfjzTPm3R/RRoZKZo9W9dD4FJWa7c0yzxZ52sWpygnL1rLDJCapDJ8s+P1gXLA4e1b++N9tHwrt/RujyaSHVNbaN/5ee4Wyzi0QQ6tW5tMfevnT0fMXEwcpHF0esmR0WqBReLaJuXiVD3deH9FL/c9PY0q87Q/elu/pPXKqU+/BWzSKrGsxls55+/wqp/P6IPl9vShqsvDs5WCxmLqoFaD/wrNp25LrPqv3rPVHdAsULHz/BlGuFacWDYmRBanFhqenPsxWXrlYzA5xtEyXEyVVyQVah4WBqKfk9RCqnjdLk6Y1Wm2NwjNxscfx6sux8ZhU9vgv5wVdcav4xtYQuSkVc8jvsUFppZp7B4zwJj/VJQ9UPL9Td+dSprHzDR0/En8ms+es7F0n9yL7+4UGiTw8UmCy2UX39o6hrQdiXc2t+/FNvcV7cFx4oHtlPceR0xdgB1IWB//mpMK/YSFZjzEBlRKA4t9hYUWPbdEfEg6+eP+ZsoaEJeFZtR3fdZ9WKBByj81IJGpfD5nBYFiv1hyQWkhKrxkRd9cnncugWxgjyt8TmsKxWh/uE7pRyARm50u1wCJvNEvKvWRCfxyajVRttrtFIjd1OXRpCF3lc6goR+k/aXWNLb2KG7kuv1+/nyzeb7WQq5xQMav3NdvfbdhrCs2rhlkDyaEdaljzGDVRuWKQT8DgGk418ydpsjhf+nbnv1yIyaPwg1cZF4Rw2+ZRZXC67qNy88sVzhSUmkgDo09gWq50MJT0PvXYh7cI1++93H+2l9hPMePgY/fV92/CA9fPD//qPyxwW2+M8G1uWx+Qxc4xm1awwsju574Uzf727e1yED1kTsiI8LudSjmHVS2fJe6EnJIum/0Q37Ew/n1H96rqeYRoxeY9kEdRaslhIHl0BnpLfRpA84JbA2ZaOjfxyWjU3rKrGtmz7mdseSr33+bPkd8/9M0JJBLnJxo6+/7OEzHxo7WO3xg9UmC32E+mVHud5Q+0gpYwOILEju9C4esfZKSPUTbfaZLLY7tp2etrGYyQYpSRqSOx495vc8Wv+XPfaBZJOmJEAAKDjQPLo2GIjfeQS3off5dFnWM5nVn36U6GPmBsZKr7Jxo6++73Y4XBMGETdSqOUC/pE+h46URYcIPI4z+a3gzS2v2LNnPDLuYbVO84Vlpqv22rTtvevZOUZSLQiq9ov2qei2vrhN7mk/ujZ8mf/2dTxIQAAaJ+QPDq2QCV14fqF7LoLO9KzqUvhhHzuTTZ2RGLBsfTKhFiZr5g3ZqA/h8Pe90dxY/O80XaQvvylkL4K5LqtNl3JrbubUSUXZOYbXWfQK6qZ60sAAKADQfLo2OjL5UjOoIuERET1s9k329gRse93PUkkiQOV4wcoiyssR8+UNzbP5i8r/WpNlcF234zQGB31DM/mtNrkQgYJrx0ZAAA6HHyPd2w5zgaIxjnv/qBNGOTvcDiy8o0339jRz8dKDCbbX6YE9QiTfH9Eb3c02oBS85eVXWh6/J1LXA776Xu6BygEzWm1yaWg1BwZLFbWto3tevoXQESQxPVXBADtHJJHBxOkEs6fGOjq8gpNGXnGyQmqDYsipo3S/PWeqCEx8h/TygpLTDfT2BHNaLYfPF4m96FaQtz3WzF5bWyeN7Sso2fLX9+brfDlb7s3et/v+uu22uRy4M8SZ2SJmjRMTaadOqz+VbHQ6fUI94mPpi4DGhgr7x5ad7PS0/d2Xz4jlCkAQPuG5NGR0Lf4L58W4up8pbxHd6WfvFSVNFj5wNywQT199/+hf/79DHr8Fjd25PLNb9TduSRVZOYxxyEam2ejy3JelkFfm+Fa7mc/FPz316LIYLHZbG9Oq0207/8o3vNjYUSgaOMCXVyElKQWZgB0GesX6DYuiOBz2c+viJ4/4foPkW8PeFz28pRQNPMP4IL2PNqR67bn0QQhn6OQ8QtLTO67alqLGzuikTlbbHYyvruG86Q1rCezdjV5VG+5IgHHZKFblWxWq000srZk5IISKtbUaz+qMWjPo6NztecxZoBSKub+91Dh3PGBmQWG30+W0SP888n4c1k1T75FNVLX3khF3P++0P+NL65+9G0eU9VuoD0PuCW4jz/+ONMLt9r5rOrfTpUzhRtEdudVBs/ZgezsySCzpW4PTWrcAydJAg3ziguZc8N02nCeNI/1rltX6i3XVU8YTB7m5j6CC1nVagNzY47HERrqEe4TFSJR+bXaY3LBy8gnfuRs+eA4v5IKy//+pI51nb5cFRvhEx0mvXiVOkI2a4ymuNxy0NnkLp/LnpCgnpSg7hsl4/M49LVQBInmM0Zrxg9SxkT46issFVVWfxl/8jD1hMHqwbFyXwkvo/ZGqpREjdyXH6gSTh+p6RctM1rsRaXMRUu6IMn00QEFenPSUHXSYKVWLbridnNWZIj0tmHqcQP8gwJEJC0ZTHZSkzRU1S/K12p3kL9ArVJ02XlIj4gO85k6Up2dbySj0TUJvf0Gx8nPXqkeGCu/bXhAYj//qHApmQ/ZpshQetFms2PehEDyT5FTbKKTesOFkkr6LYRoROQtx0fL9OWWimrrpKHqqSPUZPx8vanG2eBpQi8/JHLwPhzzaEdu5pgHNAHHPDo6+pjHA7eH/3G2Yvvuy3Tl3x7oyeVyVr5whvS7jnmIBJxXHoiJCpWYLDb6nq9/HSjYtTdLIuS+t7WXSsbPLTZplcK0i5UPv37h82f7iYXconKzj4hLej75oeD1T7PouQX6U9erkjTMZrM4HPaGnRdSz1Kt1ExMUD2yKIL0ENVGm1TEPXGpcs2Oc6Q4YYhq4wIdi00StoMkntJKy4oXzvaNlt07I0QuoS6WKq+ypl+tWf/qeefUrFH9/Z9YGvnWf3M+3Ec1UUP868k+Vpv9m9/1y6YGG8228iqbxl9AQvkdT57Sl5tdi6ZPRG5+4+Jvp8o8LpQEC9dbIP8OfC6H/H7IKjBFBovJbEUCbnGF5Y7HTxjNdhzzgFsC13kAQOcxa6yWxI7d+/MmPZC69JnTV/KMc8YEqPwEPSKkarng1c+yFz1xknS79+WR31xfHtYvf+7M3M1pczankUSS2J9psZf26cHCqetSV+44zybhdcQ1u+cqg23Zs2eS16ceOlkWH+mrC5KQZLNqVlhxuYWkhOT1x9744qrCl79gYuC+w0ULt1KPOyA1KQ8fc8UO4rcTZSS7TBjI3KLVK9KX5Iyf0sou5xpe2ZOVsvH4vK1ppIdEooRefvQ4BEkSS7adJos4era8sYUyozpT15SHjv1tTzYJJSR2/N/nV297KPW9fbkkgQ3pfc2bBfAmJA8A6DwG9ZSR3/c/HS+NCJaQ4uXcGi6HHRksqa6hzkGM7qsIUony9aa0CxVWm2Pnnsz0rGo+jy0ScjPyjX5S6sgE7Vh6xaufZFpsjguZVZdyDZprT9VteiP9UnY1yS5fH6bu+dIoBFHhUl8J97fTZSIhJyhAdPR8JamPCqHWoTFmq/2H1JJwrTgqjDoaN34QFUH2/V58+ETp3h8LTBa7zId3+jLVSKBMSh28oVGt+uYbakw2sm5NLzT1QsWuvVnkX2P/Yeo68W+P6P/9HZW3vvuNOl2lUfCdYwHcAkgeANB5aP2pR9O+tTH2nUfiSEc/6Fgo5FzIqvrqcHF8pO8Hj/XatiIqVEs17T9uoHL31t7fvjxwz9N9hveSu7dgV1Zd18hveZWVx7vmq5LU1PZQDelyeWy6Gd/pIwPo5e5aTzXjKxLUJQaP9v9BBZfxg1Vkncf08z+XVZ2VZ/AV8x5b1n3/jgGfb+9HNwfs3rbeldq7zIimF1pew7wFEmJIyqmofUf01SFkiXQRwPuQPIDhI+H21Pm00fcRn8vWBUnIj0umDHDjyO91/rUJoCGj2ZZTZFy67bR794vzIbcvfJix/Lkz3x4pSYiRv7gqWhck3rQ4QsDj7Pg4a91rF46nUwcMPLI3cs854XAwf9J0M76v7812X+46t3MrHp26WEXWdnx/xeBefjIpb//vVBBZO1+X2Fdx4GjJljcvko4e06MbWKjbO3CwqQIu8INbCMmjS5gwRJUy+jrXkQ2LV+xcFxOsoR4E0+riuvu+uymuT7SM9EeGSJckhyhkONgLN6aixqrTMn+f5K+oW5CHcxlXi81apdBktmfk1rg6W+29W+lZ1dt3X/7qcLHCh9cnypfDYb/3Te4XPxWkniuvrr3BpGXoZnwjgyXuy9WXU3fE0Pt4lZ/nJlb3HdH7y/gbF+gsVvuBP6l7c+J01P0sz32QcSittLCsqYcTNbFQgPYMyaNLWDwpsP00uzSqn2JxUmCgivoiHhLnR1IIXQ/QtPNZNd2CxCvnhC9ICnpxdbSP2MO5jC9/LuRy2DvW9piRqBk7SLlqru4fW3oJeJx7ZoTt3tqbVE4ZHjAkTm6xOvL0VJMwM0cHzByjeWZFNHW2hdXyY3Ik05zNrE4arHx4cbfxg5hmfG93bnQ1JpvRbBvZRz5nnHbaKA09vst3v+kdDofch/fr6Qr6PIi+wqLxFzy4QLd0WshLq6Lp0TxqYqEA7RmSR5fw0r8zX/qovdyv+82vRdvez8jIoU5XD4yRzx9X/7sYwKN3vryanl0za3TA3cnB2fnGjDyj65yBw85yOBvV+P102Y6Ps0R8zurZYVvu7DZtuDJHb7La7ScuVcqlPFK5bn44j8PetjvjyOny/X/oo0Ikq2aF9dL5FJSYmVbt3OZGI9WO2qMm9Ci1I5Ieqo8uPu5sxnf8QP/NdzLN+OYUMk2JfPh9vkrGnz9emxArp2tcCkpMx5wneuj2gomde7OLKyzJw9SLJmjp1krcl+JaNK2xhdZ/C9Q8mCIZRL06+wFuCbTn0Y60XXse5MefWMj96lBhZIh0eB+/Pd/nk99hpF6tENw2XL3v12Ly9Ue3FrD2lfPdQyShauGVAuO+X4tcLYTyueyxg1XdgyVmi/3ExUry/U4qdUGS0f0V+w8XD++jaDiJj4Q7bpAyQivO1ZtKK62b7ohY//qFP8+U01N9dqBg7GD/cQOUsTrpW1/mkPF/TC3Jd/4MbXVoz6Ojo9vz+Nl5uQb9ICHqqk8udYiCbsWrXvO4hELGJ3+0JRUWVzNfbDZL7Scgo+jLza6vPbJdkBmSv38yLx6XQz/8ud7c3Bv5JX31mtat15AumVYpF5Dtq6L2KlSaREjNxWC2kTnXw2GzBNfOk4xJZmI026pqbAIex0omcnhYtEvDhdZ7C9RM7HUtEZP5kHdK/hHQngfcEjjm0SVMHKykv19iI3yWTA6SOb+7ieAA0V2TgkJrz50TL6/usXJm6PhBSvL76dn7mSO95Lv1tXWxDy/UJQ9XLpig3X5f1D0zwkh9dJiETP7RE/ENJ/GV8l5fF7t2TvhtQ1X3pYSS2EHXE/RUCj/+jJEBPUIlXA573jgt6QLVnk+EA7gjmYO+tYRECleqsFgd7rGDKK2wFJaaXSMQZEdLaorL6mIHYTDZSN4lNWRqOnYQ9eZGZuJ6tgAZs96+v16RTEtmWC92ECQWVBs9xA6CLKreTMhSyHqS2EH6yVrR69Jw0S4NF1rvLVAzcZvU9dQCgFsCyQOu0bCJJFLZWOtMTUwyI1ETGiB6++uciWuPrn3lPN38cz13PXXqi1+KLVZ7ysPHSHfsHNVGJAAAdG5IHnCNhk0kkdfGWmeiJmhkkr7dfSqqrR/tox6RlXah4rkPr1CjAgBAl4fkAddo2EQSeW2sdSZqvEYmUckFmQVG1/HeSkP9g88AANA1IXl0LfQFxQL+9T93VxNJRBOtM7lzn8RmY4masRQAAOhqsG/oWqpqqGMP4c6mo4kJg5R0T9Oabp3Jo/xSc2Sw2HUtCH2YpCGShPg8jq/b8zIAbkZEkIT8rTIFTzpHW71oFBg6NCSPruV8Vo3d7rg3JWTqiIBt90XflqBiBjSpsdaZmMGe/O+onsNhP31P1ORh6qfujU4epmYGXEtfQZ2guX9W2MJJQcEBbdJ8KnQpT9/bffmMUKbgidfa6m1T7guKCpM+s6LHf1/o//0rA3dv7T1/YiAeyQLtHJJHl0A1R+CUV2zc9cVVlR//oXnh8ZE+B45SrTXT99e5vzp7qD662FjrTE1M8v0fxR//WKjTijYs0PWOkH7zG3Xxqfv49OuBI/q8ElPSYOWyqcES0XUerwUADSUNUZFN7Lsj+g+/yye/EJZPC0lJROt80K6hJbF2pO1aEnt9fSzJHvc9f4Yukq8ntUJQWGqy2+vaQbpuE0lEvdaZrjsJj0s1cFRQQrUP1sSCyDhmq51uOrotoCWxjs69JbGm/fPJ+HNZNU++1eiD1ugW8+58+lSW20NfW0vfHrIdq3rQLeYxVW3DfUE+Eq7NRjVMQuplPrx/PhZ/Jd+w8sWz9JhNQ0ticEvgmEcnFx/lO39iYHSoJK+07jlSNjvV7hDdspArAZAI6p4GiHpFol7rTNedhIxJxw6iiQXpy81tFzugyxoYK1+WEvrgfN3iKcH1Lv5Q+PJnjdWuJfvdRA3JxEyt8/qJpKHq+2eH3z09dEicH12pC5LcOZWag8dJyI5/+ugAUj93vFZde2ETzeMKNDG3yBApGVMiZA7+kZ8HZEyNPzNhYwuqqrHRsYOoqLJezjNwna27ArRbSB6d3G1D1cunhegrLB99SzWtAdBFLJwU9PyK6Fmj1INj5EsmB72zKU4pr9tbe6Gt3sZWoIm5NdHEcBMLcucr5nULFBtv7rm7AG0NyaOTe/b9y5MfPHr7o2npWdVMFUAXcDnX8MqerJSNx+dtTSM9YiE3oRdzDIPwQlu9LViBJly3UeA+0bJ7ZoT+38ZYqZj7tfOyKoB2C8mjk2t4agOgKzh8onTvjwUmi13mwzt9mYrdMmndJcxeaKu3BSvQhOs2Cjx1mHruGE1ppWX7h1e++x3JA9o1JA8A6IR8xbzHlnXfv2PA59v77doQQ2rYrlu8vNJWbwtWoAnXbRSYDCqpsq588ez+w8zT9gHaLSQPAOiE1s7XJfZVHDhasuXNi6Rjahtou7Z6W7ACTTQxfN1GgW02h9WCo5vQMSB5AEAnFKeTFpSYn/sg41BaaWEZdVzhulq3rd4WrEATTQxft1Hg//5StPPzq0wBoH1D8gCATkhfYdH4Cx5coFs6LeSlVczNI01r3bZ6W7ACTTQxfN1GgVfODtt6VzfXfTEA7RmSBwB0Hg47y+Fsb2bn3uziCgvZQy+aoL14tYYa5DyX4XxhXp09dZWt21ZvC1agiSaGm1gQjawm0wfQ7qEN03ak7dow7eLQhmlH1/w2TPk8tt1OXW5J+tlsqnlco9lWVWMT8DhWG7V3vm7Du0SrtNVLtGwFPDYxTGtsQQSZigw13eClHmjDFG4JHPMAgM7DYnW4rswgv6qKy8xkr0/6zdSxC6bSfYdN1CsSrdJWL9GyFSDr37CJYVpjCyLIVDcaOwBuFSQPAAAA8B6cbWlHCkrMb36Bq9Nb39ThaqmIGxV6nWYiod2qqLamplceasbZFrghy5LrP9EGwAuQPKAlzBZbWbUlwI96ogQAuJRWmQ0GW5CauTMWABrC2RZoidMZFXM3/sQUAKDWc/84PWfjQaYAAJ4geQAAAID3IHkAAACA9yB5AAAAgPcgeQAAAID3IHkAAACA9yB5AAAAgPcgeQAAAID3IHkAAACA9yB5AAAAgPeg9XRoiWMXSh948ciPuyYyZQA3Z69UWKxd9Lmp2987eSWn+v82JzDlriciUOor5TMFAE+QPKAlkDygCePu+85gtHE5bKbcldDP6O+a750gb//5tf2H9wlgygCeIHlASyB5QBOmrPlh09I47H66IHz00By4zgMAAAC8B8kDAAAAvAfJAwAAALwHyQMAAAC8B8kDAAAAvAfJAwAAALwHyQMAAAC8B8kDAAAAvAfJAwAAALwHyQNaiNNV24eG6+JwmR7oavDRQ3Og9XToEs5lVvcMlzIFADdGs00kwA4TwHuQPNqRk5eq/vZJFlOA1jN9pLpnmDQqVMKUO6b07JpnP7zCFKCV9I32vX9GCJvdrg/grX/9QmmFlSlA63nr4VimD7wLyaMd+fxQ4cv/ymQK0HqmjdJMHqLs6Mc8vv+z5On3LjEFaCV9omXblkdKRDym3C7N3HS8tMLCFKD1fPZMX4UvHuh/C+A6DwAAAPAeJI8OzEfCTUnUBKlEdJHDZk0epk7o5UcX29TscdpxA5VMAQAAoNmQPDowjb9ozeywXt196OLKOboNC3QJcXK62Ha4HPaKlJBJCSqmDAAA0GxIHp3EjETNjFHqM1eqX/80m6lqMza749G3Lr37dQ5TBgAAaDYkj84goZffypmhOUXGTf93wWy1kxp/GX/mGM3qubpVc8LrnRYZGq+4b2YYGZQ0VF2vSY6GgwbGypelhD44X7d4SrBWKXSORQlQCJQy6sosXZDkzqnUoFljtWtvD09J1IgEHv6oGlsfMj5ZKIlND8zXTRulITWRIVKyLImQuctRrRCQ+Wv86xYNAAAdGvfxxx9neuFWO59V/dupcqbQDP4ywbQR6rwSy/LkYKPZ/sDfzxeVmkk9n8f+5Kk+w3srVH78OJ2U7OmlYt6Rs9Sc54zTPrwoIjJY3Lubz4h4vz/PVxY6J/E4aMIQ1cMLI6JDxCq5gNRMGaba97veYLKRkbcujfSV8g+mlgyOk6+aGTZ7jGZwjDxUIxoZr4jv7rvvt2J6nrQm1ofMJ2VEwJBYOVmuUs7/6peiEX38V6SE/PfXoioDtaDocClZh9/PlucWmZwza4ke4T5RIRKVn4Apd0yXcw0/Hy9lCtBKSGgeN8Cfz2vXv8H+fSDfaKJ+UUDrun28Vlz7Iwe8Ccc8Ory5iQFk49m0Kz2nwEjXOBysLw/rlz93Zu7mtDmb03KLTYn9FfQgkgyKKyzTNxwfu+rII7vSM3MNdD3RcBDZ1b2yJytl4/F5W9NID1lKY5evkpSw7NkzyetTD50si4/01QVd03JGE+tD+/RgYdIDRze+foEpAwBA54Xk0UlwuHUnTqw2x849melZ1XweWyTkZuQb/aRMcwVVRptCypuQoGKzWb+dLKs01DVP1HDQ4ROle38sMFnsMh/e6cvVZByZ1PPvg01vpF/KriYJ4+vD1NEOjeKaowtNrA9xKcfw+p5Mu51VUYW2kgAAOj8kjw7vy1+KLFb7E0sj3c8mjBuo3L2197cvD9zzdJ/hveSuFhrf+yq3osa6bl74J0/1nT1O695yY8NBvmLeY8u6798x4PPt/XZtiCHjNNbUY3ltaCivoto74vLqj9bY+hBZRUY7WrMDAOgykDw6vFMZVa9+dlXhy//r3d35ziMf4YHiTYsjBDzOjo+z1r124Xh6JT0mcSGrasFjJ0i9yWq/f0bo1BHURZ20hoPWztcl9lUcOFqy5c2LpGPGa5LD4SGaNLE+DdGN6gr4+MsEAOic8P3eGXzxU8G+3/U9w6Vr5+lIMSbCh8Nhv/dNLqlPPVde7XZtGpvNMprtpH7F82dJMVBZd5ik4aA4nbSgxPzcBxmH0koLy1reeHMT69NQVQ11+CRcK6aLEwZdc2OOyk/g8d4ZAADoKPAl3km89FHGheya24aqpo3SFJdRt6vMHB0wc4zmmRXR1NkNFnUoguyzv3t54PpFEWMHKZdPDyE1lc7dfGOD9BUWjb/gwQW6pdNCXloVTY/ZAo2tj0fns2rsdse9KSFTRwRsuy/6Nrf2ygL8hZ881WfJVGr1AACgg0Ly6MDszhMTzheWxerY+ubF8irrnDEBR8+W7/9DHxUiWTUrrJfOp6DETI9pttiPpVdOHqLccme3yQmqQyfLPvuhgJq4kUE792YXV1iSh6kXTdBevFpDRnM9X9BhZzlsdUuvrWZGcBVpja0P4ZqPS16xcdcXV1V+/IfmhcdH+hw4WkIq6dED/KkWRAT8RlMLAAC0f3hWbTvSgmfVigQco7nu5AWXwyYd3ZiYWMiV+/AKSkxkR83jcuhKQiri+kp5ZZUW9wlpDQex2SylXGA026pqbAIex2qz01eD8nlsu51qzJSMIORfsw71VsnF4/q45kOP40LehVohKCw1kaGuGW67L3pQT9/lz57NyKViUPPhWbXQGDyrtivDs2pvFRzz6Njq7ePJLtyVMAwmW77eRIIl2a27KolqI1XvMRw0HEQmLy4zk9hB+slMXAnBYnXQcYGMUG9WHudMeFwf13zqIZVkZBI7CHqG3UOlQ+Pk//y+4EZjBwAAtCtIHtAxVNVYX/hX5vt4WAwAQAeH5AEdQ77e9NWhQuu1F4UAAECHg+QBAAAA3oPkAQAAAN6D5AHX4HPZuiAJv0Hz5wAAzRcRJNEqhUwB4FpIHl3U7HHacQOvaR6UFtfd991NcX2iZUwZoBmiwqSThqrdu+6h1D3MkSHSJckhChluXOxUpo3SxHbzYQqNePre7stnhDIFgGsheXRFXA57RUrIJLfmQQFuxh2TgjYu1Ll39F/XqH6KxUmBgSr89u1U1swOHTfAw+8WgGZC8uiKbHbHo29dehd3qEIrYbNZBSXmaeuPubpdn2WR+m9+Ldr2fkZGjoEeDQCAQPLoVHRBkjunBgdrRPMmBK65PXzKiAAOhxUcIFqWEnr/7PBR/fyZ8VisAIVAWXsM3EfCnT46YO3t4XPHa9Vuj9onBsbKybQPztctnhLs8axtRJCEDNL4CxdOClo7L3xGosbPrU1APpedNFRNFn339NAhcX5MbSOzpVeeFGeN1ZKVSUnUiPBwuI7DznJUGqyuzuK8/1kk5AaphTwOLhvqtPxl/JljNKvn6lbNCW94Apds6ffNDCOb/3XPzkCXgtbT25EWtJ5ez8QE1SOLIuh+o9kmEnCv5Bm1Sr6QT7VWLuRzX9ubvedAPhn6zyfjz2XVPPnWRV8p77WHYkIDRBarnc9j9vTrX7/w55lyEiaWTQ0m8ymvsmn8BQaT7Y4nT+nLqce/ubiWaLc7qo12Xwk3t9h03wtnKqqsJDe88kBMVKjEZLGRRZNx/nWgYNferMZm677y1UabVMQ9calyzY5zdM3NQOvpbe2v90RFBosXbD3BlGvRn+mdT5/Kymunhz3QenoLHHhl4H9+Lvr7J5l8HvvzZ/uJhdyicrOPiEt6Pvmh4PVPqcNd5Bsm0J/6UWG22NlsFofD3rDzQurZCucM2gu0nn6r4DdlJ1ReY73r6VMzH0m7WmTUBYoKS83zHjs5b+vJsirr1KH1r+2YkaghsePtr3Mmrj269pXzVQaqoXTa5VzDK3uyUjYen7c1jfSQr5WEXnXHLdyVVlqWP3922obUD77LD1IJpwxTk8pZY7UkduzenzfpgdSlz5wmGWjOmACVn6Dp2ZIVWPbsmeT1qYdOlsVH+uqCJMwAaN/8pLwtSyLpbn1tgoTOjfxu/fKwfvlzZ+ZuTpuzOY386kjsr2CGOX16sHDqutSVO86zyQ+AEQFMLXR5SB6d0KO7LmbmGQwm26ETZaT48M6LhSWmskrLkbPlAYprTqYQfbv7VFRbP9qXR/rTLlQ89+EVup44fKJ0748FJotd5sM7fbma1Mik1KGLhh5759KlbGqEf+7LNVvtsRHUkdVBPWU2u+On46URwVR6uJxbw+WwI4MlTc920xvpZFbkG+3rw8WkqGmwwtA+cblstZ+A7lR++B3ZJVhtjp17MtOzqvk8tkjIzcg3kgDKDGOxjqVXvPpJpsXmuJBZdSnXoLn2TC50ZUgenVBFjZXpqaZ6KqqY47SVNTaye6D7XVRyQWaB0fXYtkoDMy3hK+Y9tqz7/h0DPt/eb9eGGFLDZns+YV9exUxF4o7Z4uA6R9P6C0nUeGtj7DuPxJFu7ADqKhOhkNP0bF2zKneuNhcti3QQ+grL6h1n6W7jqxeYWujsxg1U7t7a+9uXB+55us/wXnL3b4iy6roDqGS75tWezAXAn0JnVu8aHqrU4Koem40l4nv+M1g7X5fYV3HgaMmWNy+Sjqm9HpvNwXZeUWg023KKjEu3nXbvfjle2szZOhzIHADtkStehAeKNy2OEPA4Oz7OWvfahePplcyABuwNv3qgC0Py6OryS82RwWJV7YFQ+sgELU4nLSgxP/dBxqG00sKypi5wc13T3jvKV+7Dyy0ykv6rxWatUmgy2zNya1ydze5o/mwBoL2RirhsNps+ShoT4cPhsN/7JveLnwpSz5VXm+z0OABNQ/Lo6v53VE++O56+J2ryMPVT90YnOy8OpekrLBp/wYMLdEunhby0Kpqp9WRxUuCWJZGzxmq33NWNFP/7axF5/fLnQi6HvWNtjxmJmrGDlKvm6v6xpRf5edT82UIH4iPizR2vpTvytxQV1rHvJIKGliSHrJoTfo+zZdI8vYm8FpdRd7rNHB0wc4zmmRXR1NkWFg5VwvUheXQq9OkV10kW+r91RQepYQoOO8vhbHHh+z+KP/6xUKcVbVig6x0h/eY36rpOepKde7OLKywkiyyaoL14tcZZXzuva13KMYzpr1g5M1TA5zhbjqJG/v102Y6Ps0R8zurZYVvu7DZtuDJHb7La7Y3Nlp63awnuldDOVVRbfSXc+1JC6Y78LU0cTN1FVe8zhQ7NR8wjISN5uPpyruH7I3pSc/Rs+f4/9FEhklWzwnrpfApKzPbaD9v1DUMj1Y7ai8kA0J5HO3Lz7Xmw2Swhn2M0M8c8OWwWn8cxWWqLHBaPQzXsQfr5PLbdTjVmSg/icdlKuaCghPodIxLUzYHMkNQbzbaqGpuAx7Ha7PW+PVwNNpRWWMQCTmHpNa190BQyPp/LLqmwWGu/iTzOtt7KE+5rcjPQnset0vAzbW/QnscN8Zfx2Wx2vUZ9xEKu3IdHvj3Y1DdJo98wZCjdvlz7gfY8bhUc8+hUSIx0/5YnW70rdhDki4D+UiAsVofrS4EgmYCOHYT7HMgMi8vMJB+QfjJtvdjhrrLa6jF2EORLkwxyxQ7C42zrrTzRnvdY0BwNP1Po0Mjvh3qxgzCYbPl6E/msyYbcxDdMe4sdcAshecBNIV83zv84XwEAAK4HyQNuyvd/FN/2UGpWPh4JBgAAzYLkATfF4aCOtTIFAACA60HyAAAAAO9B8gAAAADvQfKAW2bRbUHvPtpr/44Bnz3Td9u90cEaETMAAAA6LySPzm9grPyOycFMod3wFfP+cltwjdH+r/8VHEuvGtpL/vz90QI8UwoAoLPDF33nNyTWb1GSlim0G5UG6/zHTtz/wpl3v7z613cufvR9fqC/MDaSerw+AAB0YkgenVzySE2PUAmXzZ4zTku6AAX1ZDgelz1hiOremWFLkkP6x8joMYnwQPHiKcGr5+rIKz2+r5hq29Hj+GTkRbcFBapEc8drV84JnzRUzWGzglSipdNCyJhD4xX0aISfL3/66AAyzvKU0FH96p5Il+989AMt9UIFeSULoosAANBZofX0duTmW09vaPfW3hp/gYDHqXQ2GLr17YvnMqpeXhvTI0xittrpsxvvf5v3zhdXe0X6vry6B/V0BTtL4Hxufo3ReudTp6tqrB7HTxqqfnihjhQJs8VOJrmUYwhWC4R8jsXmIGPu+Djri58K+Dz2f7b3lYh4JRUWsZAjFnI/+j7/jf9k0xO6kEyzOClw1ctnT12sYqpaD1pPh8ag9fSuDK2n3yo45tHJLX7y5BeHiklomLYhlXTHz1fMGqslMWL3/ryktUfvfvZMZr5hwTitv4w/Y1QAi826/8XzU9en7v+DehzUX9/LKC4zNzY+PX8SaJZuOz3zkeO5xabIYHFhqXn+Yyfnbz1B6pOHU4+9Jcl23+8l9zx/dtam47c/eiKvxDS2f91hD5JLbp8Q+OiSyDsmaq/kG85lVDMDAACgk0Ly6HIG9ZTZbI6DqSW6IInV5riUa+Ry2RHBErVCYDTZL2ZXWayOtIuVZEy589dAY+M7Z8batCs9I7em2mg7dKKMFDe+nl5QYiqpsBw5V6Fxntkhk/z9k8wLmVV8LpvHZ5++XO3ny3VOSglQCu+dHhLf3Wf/HyXr/n7B/dkuAADQKSF5dDlafyGJDm8/EvfuJqob25+6IEMi5BSUmKVi7l3JITE6n0lDlKTySi7VJnpj45NXoqLaSveUO3vKKpljwpU1Fi6HiRGJ/f2pu2dfHvDZtr7jB9Yd8CDszuZP3/s679n3Lzd8EhUAAHQ+SB5djtFsqzbY/vLMaVe39JnTv54oU/hSp7rvmBj4+rqY+EjfL34pOp9JXXLR2PjOmTWu9uBFeKB4y13dxALu3/ZkrX/9An00xYV+mqWl9vmWAADQ6SF5dH5kry7gcei7VIjcYrNIyDGY7JdzauguI6eGJIAeYdL07Jq//uPy1rcuLfrryR0fXWl6fHrodcVE+HA47He/yf38YOHRs+U1pmtCRmm5+cV/ZaY5b2wBAICuAMmj8yN7d/J6/5ywBUlBQSrRF4cKuRz2jtU9UhI1YwcpV83VvfdoLx6XfbXIGBUq2XJntyeXRb63Ke6dzb1H9qVOrDQ2vnPe10efQ5k1KmB5SugzK6KHxsnZrLpp+/aUPTQvfNa4QKYMAACdHZJH5/f9EX2+3pQ0WHl3crBYzP3tVNnLn2SKhZw1s8NIzpg2XJmrN3M5LKWcX1lj2/Fx1kv/zvrPz8VqP/7WJd1EAo7H8e12B+nIzF3HPurdnk0KDgeVMP48U/7tET3JNDNHq3vpfApKzHa3Me3OIyBs3NoNANBloD2PdqQt2vNwUcoFZrO90sBcEEooZHw+l11SYbHaHN1DpW9ujHVvaeOJ5VGj4v3mbT1RUMK09+U+Pimy2Swhn2M0M2dPOGwWn8cxWWqLHBaPwzHXXsAhFnLJCDXO5+nzuXX1BBlkNNva9M8Q7XlAY9CeR1eG9jxuFRzz6Cr05Wb32EGQ77LCUjMdI0i/3e5IHq6+Z0Yo2U+vmhM+NFaWU2R0xQ7CfXyCZAVX7CDsDpYrdhB2O8s9XhhMtmojFS9I515PkEFIvwAAXQeSB1BILtn2wZWSCvO8cdoH5oYlDVb+eb7ykV0XmcEAAACtBMkDGAf+KL7zr6cmrPlz0gNHp65P3bTzQnY+1Z4HAABAK8J1Hu1IZY3tna9zmAK0ntuGqMhrVCjT7moHZTTbdn2BP49W1jdKNrqPH1Nor97/Nq8E13m0gTWzw5g+8C4kD2iJ0gpzvt4QGepLP0MO2oPMvCp/udBXgivm4Ja5WlTjI+L5+VJPTgBoDHYb0BJfHsr5y5OHC0pwOqYd2fD31F9OFDMFgFvh6XdOff0rjszBdSB5AAAAgPcgeQAAAID3IHkAAACA9yB5AAAAgPcgeQAAAID3IHkAAACA9yB5AAAAgPcgeQAAAID3IHkAAACA96D1dG/Ql5vOXSlnCp3Cv77NPHpGv3pBz9CAjv0wlHqG9lZzOGym0NHcvumnJdOiJiUEMmUAr7vv2T9G9lUvSIpgygCeIHl4ww+p+Zv/flwhEzLljs9gslptdiGfK+BzmaoOrrTCRF5/fGNCx31HSB5wyyF5QHMgeXgDSR5/++e5/7yQyJSh/bl0tfKOLb8geQDcDCQPaA5c5wEAAADeg+QBAAAA3oPkAQAAAN6D5AEAAADeg+QBAAAA3oPkAQAAAN6D5AEAAADeg+QBAAAA3oPkAQAAAN7TgdswtdrsPC4HbbC2Oja7NR9cgg+o1TX2AbW4DVN8Rq2OfEYnL1X1jvRhyjcNn1FbaN3vOmi+jt16+qufZp28XM0UoJVsukMXrhUzhZtjsztWvHiOKUArkYg4O1b1YApuWpY8DqaV/fPbPKYArWTm6IDQAFGsTsqUb84ju9JLKqxMAVrPrvUxTB94VwdOHhar/YFXzp++XMWUoZU8fnf30X0UTOHmZBcaFz95kilAKxELuV+/2J8puGlZ8njji6sfIXm0thmJmrH9/Xt1a51jHjM3HS+tsDAFaD2fPdNX4ctnCuBFuM4DAG6ZiCCJVtl5nuEMAM2B5AEA3hDXzSclUeN37U/Mp+/tvnxGKFMAgK4ByQMAvGHjwog1s8NmjNYw5ZszJM5vSXIIUwCADgXJAwDaXE+dT6hGRHomDPana27SwBj5/HGtE2IAwMuQPACgzU0aonQ4HP87WhLoL4yP8mVqrzV7nDahtx9TIBlliGrSUDXdr5Dx508MXDsvfElySKhWPH10QI8wCYfDnjchkHT0lSIDY+XLUkIfnK9bPCXYde2ILkhy51SqOGusdu3t4SmJGpEAX3oAtxg2QgBoWzwuO3GA/4lLVR86b6JJGqyi6+tZMF6b2K/uiMjUYaqpw6nkIRFyd22MvTs5eGAP2cIJ2rVzw2aMDOgRKuGS5DFOS7pAtXDhpKDnV0TPGqUeHCNfMjnonU1xSrmATBsdJrlrUtBHT8SvnBk6fpByzeywZ++Pds4eAG4ZJA8AaFtDe/vJJbwDR0sv59RczjWM7qcQ8G7gm6dHhFQtF7z6WfaiJ06Sbve+vLueOvXFL8UWqz3l4WOkO3augsz2lT1ZKRuPz9uaRnrEQm5Cr7rDJ1UG27JnzySvTz10siw+0lcXJGEGAMCtgOQBAG1r4hCV1Wb/MVVP+r87opeKuCP63UCDMdU1dvI6uq8iSCXK15vSLlTQ9e4Onyjd+2OByWKX+fBOO1sXlEm59CBi0xvpl7KrHQ7W14eLSVGjoA6HAMCtguQBAG2IRIGEWBmPy5k8VDV3vFbtR+31Jw5W0kOb40JW1VeHi+MjfT94rNe2FVGhnhrY9RXzHlvWff+OAZ9v77drA9UwpXvD2OVVTAOg5VVUe1xcHtrMBriVkDwAoA2NHeBPYofRbFs8KYh0SUOUVpt9YA+Zv6x+25EOB4vfyFmYFz7MWP7cmW+PlCTEyF9cFd3waRtr5+sS+yoOHC3Z8uZF0jG1DTgcyBwAtx6SBwC0oaTBKhI7Zjx8fOq6VLp76d9ZXA573KD6hz0qaqw6LXXnLREZIu127dUY6VnV23df/upwscKHJxFyHQ4HiSm+Uh49NE4nLSgxP/dBxqG00sIyNDQO0K4heQBAWwnTinuGS389WW40U9dq0H5KLTFb7A3vcDmfVdMtSLxyTviCpKAXV0f7iJkLNe6ZEbZ7a+8ZiZopwwOGxMktVofBbNM7n2Ny/6ywhZOCggNEpKjxFzy4QLd0WshLq3D3CkC7huQBAG2lb7SMvH5/tIQu0qqNtl9Ol0cGi32lPIed5bAxD61858ur6dk1s0YH3J0cnJ1vzMgzUidgWKwTlyrlUt7q2WHr5ofzOOxtuzPsdtaBI/q8ElPSYOWyqcESEXfn3uziCkvyMPWiCdqLV2vIVPSzMOkHYtKvzp66SgC4VfCsWqgPz6pt5zrQs2rZbJaQz3E/4EHjsFkCZz2fxyYxwmav+xaS+1AnUMqrrDwudU2G1ZlLyHzUfgIylr7c7P6NpZQLzFZ7ZTV1ASkZhxSNZltVjU3A41htdjJ+wxUQCTysT6vDs2o7BDyr9lbBMQ8AaCskJXjczZNMQNdbrA732EGQzEHfikIyBx07CDKfwlJzcdk1sYMgQYSOHQQZREYgsYP0kzhCz7XhCnghdgBA05A8AAAAwHuQPAAAAMB7kDwAAADAe5A8AAAAwHuQPACu4SPh9tT5cDlo7LJNRARJXI+w96YAhSDA/xYst4vAVgM3BMmjTfC57AlDVJOGql1d0lA12SojQ6RLkkMUDdqNBu+IDJWmjA5o+vtxWLxi57qYYA3TmCa0TI9wn/hoX9IzMFbePVRKVxJP39t9+YxQpuBFm+/qtnVpJFPoLEiGGzNAeefU4BmJmvgo3xva8bfsu0gs5I7s60+mUvkJRvXz59c+AaettxpdkCShN/Xw4d5RvnG19yrj67TjQvJoE2GBkk13RGxcqHN1Dy/UScTcUf0Ui5MCA1X47XVrDO0tXzMnXCKse4optJH1C3QbF0SQCP78iuj5E26siRG4Ljabtei2oA8f6711Sbe7JgWtnh32tzU9//ZATxII6BGGxPmRvTLd71HLvosG9JQ9uSxyYIx8+mjNE3+JDFR5KaDfkxK69a5uHA7ryb90vzeFSa7ub+G67xfaFSSPNvTyJ5nT1h+ju+QNqVU1tm9+Ldr2fkZGjoEZA6CT+vDbvI++z7fYHDv/c/XbI9Sz6aEVJY/U/OW24Dy96cFXz095KHXpttMH08riInweviOCHoGEg/njNHS/Ry37Ljp7pfrdb3LJ68/HSt/+OkdfZmYGtLHPfy5475tcu531zle5//mpkK50fwvXfb/QriB5tCGDyV5psNId3cCRSMgNUgt5OBvaPgyMlS9LCX1wvm7xlOB6Fx8ofPmzxmrX3h6ekqgRCbCZ3JjZ47QGs+2/h6g9xMff58kkvElD1fQgd3wuO2mo+v7Z4XdPDyW/WZlaFmtovOK+mWGr5+roc5SEv4w/c4yG1KyaEz5uYN2j5sinM6S3H/kcyfhkJrHXthkaH+27dFrIillh9IF6d5Eh0oWTgsjnS2bb8Km57Rz56b9gvNZgsq186dyxcxU1JltGbs0Tb6WfvFQ1oIcsKkw6fXRAjzAJh8OeNyGQdPTfdr1/Vffvoqb/GV3IP9qUEeo93+dfLTBcyKraf7h49nitxtPVM83/ZF10QZI7p1KbocftzmpzyHz4ZFNVyHinM5h2q11vweP7bWwdoD3AV6pXRYdJ7poUpPDDiclbj+x4nl8RPWuUenCMfMnkoHc2xSnlzJFq4uXVPVbODB0/SLlmdtiz9+MJZDeG7BcT+/kzBRZr6jDV1OH1kwfZr7y2Lvbhhbrk4coFE7Tb74u6Z0YYqZ8zTrttefdpI1QzRqnJ0Nhuvnwe+4PHeq+aFTaij3xygvLRu7qRMEHPZO5YzfZ7osjnmDJSPWdMwCtre/aPoZ4UQ8xI1PxtdU+yJjNHBzxzT1R8JHXRCW3CENWu9TFLbgu6baiKzPatR+Lq5c52LlAl0vgLvvuzpKyyrkl1h4P1H2fUiw6TzhgZ0CNUwiV74nFa0gWqhQ3/Vd2/i5r4Z3QXG+FDthSZs3l7IjhAROYQWvt4YZfmf7L0+DR6fT56Ir7hdtfYpup6Cw3fb2PrAO0EkkcbShkZsGVJJN0hdLc3l3MNr+zJStl4fN7WNNIjFnITetV9RlUG27JnzySvTz10sozstMgPMmYAtBLy0zYqVLJ7f96kB1KXPnP6Sp6R7PNUfoKR8YriCsv0DcfHrjryyK70zFwD2ad+eVi//LkzczenzdmclltsSux/zXOFPj1YOHVd6sod58mv6GkjAkiNRMj9y9TgghLzvK0nktcf+/aInh6TIINI2igut9zx5Cky6I0vrip8+QsmdqQrUeicdD6LejCeO/pReQEKwV1Pnfril2KL1Z7y8DHSHTtX0fBflZ7EXcN/xpZp/ifLTODG43bX9KZKNHy/ja0DMwHcakgebchHzFX7CehOIsJVje3L4ROle38sMFns5Dfc6cvVpEYmrfuMNr2Rfim7muzzvj5MXaOgUXSA7yzyzXvsnP7ouZLmdxXVt+w5ZIN6ymx2x0/HSyOC6b1LDfnNGhksqTLaFFLehAQVm8367WRZpcFqtTl27slMz6rm89giITcj3+gnZX52E8fSK179JNNic1zIrLqUa9A49y6RYRKpiLvnYEFxmdlgsm3ffflS7QUNUeFSXwn3t9NlIiEnKEB09HwlVRnSkZKlj4R6+9VG6gSuO/LnSpg8PZim4b8qM6CWx3/Glmn+J0uP787jdtf0pupRY+tAD4VbDsmjDX3wbd7qHWfp7oejdb+6oD3wFfMeW9Z9/44Bn2/vt2tDDKlhk2/EWvRDy5w91L6ZW3v3YHsmlwq+PHh1w9+ONr9Lz6b2u7eE1l9IdgZvbYx955E40o0dQJ2dEQo5732VW1FjXTcv/JOn+s4ep6U/k3EDlbu39v725YF7nu4zvJfc7YNilVXX7YCpJ9zyqO+0AOfR+Es5zFEBsierNjIfaKDzgMH0kQH0cnetpz56kaAj/TAoraSu61T41F9nHzGVSIzm+omE8Piv6s7jP2PL3NAnW4/H7a7pTdWjxtaBHgq3HD4J6ELYjrovrLXzdYl9FQeOlmx58yLpmNoGHG6TtHPvPjbs13cnHdg5ofndgJ51V2O0IrKn519v10V2kDlFxqXbTrt3vxwvvZBVteCxEzs+zjJZ7ffPCJ06QhMeKN60OELA45DKda9dOJ7eaFqys5hH2VqcT6r1mCcMzkMCr+/Ndl/uulfP00M7hKISaq88OE5OF11G9aVOQuUWm+iiu4b/qswAT1z/jPU4nAdVBPxW+2SZCTxx3+6auam6a2wdmMFwqyF5QBfi4zxKTz+WPU4nLSgxP/dBxqG00sKyW3bSoVMiP211tRceRoZIu3m6SuZqsVmrFJrM9ozcGldHPhrya9Zotn/xU8GK58+S0QKVgpgIHw6H/d43uaQy9Vx5ten6j7kv0FNHBYbW7ptJdnGtQ26RkbxGBkvcl6sv99Ldoa0ir9h4KccwpKd8YGxd+IgO80kepioqNx89U06KJCWQ8Odbe1qq4b8qXX9DqmqoAxLhWjFdnDCo7iYjd83/ZOnxr6s5m2q999vYOtBD4ZZD8mhDQ2Lkc8dr6W5ovEKMBqxuEfId9OzK6JljNGP6+VXW2GpM1IFlfYVF4y94cIFu6bSQl1bh7pXWdD6rpluQeOWc8AVJQS+ujvYRe/jL//LnQi6HvWNtjxmJmrGDlKvm6v6xpZdMyvvu5YHrF0WQmuXTqYahKmusxc5GI2aODiCf4DMroqmzLazrHIg6n1lFfvJOHaZakhwya6z27w/EuNYhPav6bGZ10mDlw4u7jR+kSknU7FjT8/aO1tbZO1/nkNdn7um+YVHEvAmB5M/45TXRYiHnzS9yLDZq/0r+vMnr/bPCFk4K6hYsafivSl5vFPlY7XbHvSkhU0cEbLsv+rYEFTPgWs3/ZOnxr6s5m6r7+w0OEHlcB8FNnEKC1oVPok1UG6wkX48d4H9fSijd/fUvkXw+m74EjH4FryE/dXpH+KyaFebvy3/rv9RXNrFzb3ZxhSV5mHrRBC19UwB9MLneZ+ReCc30zpdX07NrZo0OuDs5ODvfmJFndP0LOuwsh3PX+Pvpsh0fZ4n4nNWzw7bc2W3acGWO3lRjtB5Lr5w8RElqJieoDp0s++yHgqNny/f/oY8KkZBPsJfOh/z8tTeYG41UO2p/125969LVItPipMAVKSGXc2uoO0Fqp3r87UtHz1eMH+i/+c6INbPDApXCnELqQEgH8mta6brXL2TmmyYOUt4zPYT8i5E3u2Fn+ne/M422HTiizysxkYC1bGowj8du+K9K/2Mwr43/M7rLKzbu+uKqyo//0Lzw+EifA0dLSOU183G+Nv+Tpcau5T4HZw/VRxebs6m6v1+JiOtxHaz26x8tA+8g+0Ln59YBWaz2B145f/oy06pMh8Bms4R8jtHTxeftx+N3dx/d55q7Flssu9C4+MmTTOGW4vPYSrmgpNxittb945OPg1QazbaqGhv5PUTSIvm+bfgZiQTt6yMTC7lfv9ifKdy0N764+tG3eUyhVcmdDT9QlytyqUMUVue+jXwQ5Pvf/bi3Qsbnc9klFRZ6BEIq4vpKeWWVFvd/dvKuyQwLSkxkXjwuh/4c682NLIgMpX/00/x8+eRjJZ9vw0H0n0SNyVZRe1VjK6J+avf379VIk1w3auam46XO3/QNkX86pZ+guMzs+tdzR94g+YeqrKbeYL1/Vfe/8+v+M7rjcthqhaCw1EQmcW0aDbcaopmfLK3hHNy3OzK0OZuq+/ulNVwHd58901fhi9aVbgEc8/AqEvMabnLgBRarI19vco8dBPk4yFc23bwsGUR/8Tb8jPCRtQzJHPStCuRL3/W9Tz6IeqfbyT61sPSaHWe10UY+rHr/7AYTVUk+HTK163OsNzcyk3r7S7KToz/fhoPoP4m2iB3eRN4UeRfu/3ru9OVm12643r+q+9/5df8Z3ZExyXzowwce5+bSzE+W1vR2R4Y2Z1N1f7+0husA7QGSBwAAAHgPkgcAAAB4D5IHAAAAeA+SBwAAAHgPkgcA3ICIIAn9xLImNGecFgtQCAI8PZkdADoKJA8AuAFP39t9+YxQptCI5ozTYpvv6rZ1aSRTuDmRIdIlySEKGe6rBPAqJA8A6KJG9VMsTgoMVHk+gsLjspenhPaO8mXKANBKkDwAoIv65teibe9nZNQ+QL8eIZ8zf7y2V0TrtAYGAC5IHgDQQgNj5ctSQh+cr1s8JbjhhR1k6H0zw+6eHhp7bVOekSHShZOC1t4ePnOMxr/2TEdKomZIb7/GJomP9l06LWTFrLCE3n5MlROZnMxk9Vzdqjnh4wbWPcCMnhvpVs4JJ2sYHihms1mThqrXzgsni1YrmGeViYTcILWQx6GaWFXI+PMnBpIRliSHhGrFZCVnjdOS+j5RvvMmBI4f5PkZJQDQAmg9HerrlK2ndya3tvX0fz4Zfy6r5sm3LpJd+LKpwUazrbzKpvEXGEy2O548pXc+9JWME+i8CNRssZNdPofD3rDzQurZClIzYYhq4wIdi82y26mHi5ZWWla8cDZfb2pikhmJmtWzw+hGNrnOlHD6SvXKF87weezPn+1H/jWKys0+Ii7p+eSHgtc/zSIjuOZmstj4XA6ZNqvAFBksJmsrEnCLKyx3PH7CaLZPTFA9sijizqdPFZeY39vaSyXj5xabSIRKu1j53ZGSe2eEyCVMA/DpV2vW38iT9L3WejrcDLSefqvgmAcAtMTlXMMre7JSNh6ftzWN9JAdf0Kvaw5IfHqwcOq61JU7zpOwMG1EAKmRCLmrZoUVl1tIRklef4yEHvK9v2Bi3XNiPU7yl6nBBSXmeVtPkEm+PaKnxyTIj6YvD+uXP3dm7ua0OZvTSGhI7H9NYv7XgYIpDx37255sEnFI7Pi/z6/e9lDqe/tyScIY0vuaMXtESNVywaufZS964iTpdu/L23e4aOHWE2QQWcmUh4/dUOwAgKYheQBASxw+Ubr3xwKTxS7z4Z2+XE1qZNK6p+EfS6949ZNMi81xIbPqUq5B40ed4IgKl/pKuL+dLhMJOUEBoqPnK6nKEIlzCs+TRIZJpCLunoMFxWVmg8m2ffflS7WXZVhtjp17MtOzqvk8tkjIzcg3+kmpQxS01AsVu/Zm2eyO/YeLSJFEln9/l0fCyne/UdlFo7jml251DfX4j9F9FUEqUb7elHaBOtYCAG0EyQMAWsJXzHtsWff9OwZ8vr3frg0xpIbNpk6F0MqqqYd70ajH1fKor5pA57Ug00cGvPNIHOl2raemEgmYvOJxkgA5lT8u5VDPRidIdKg21j0SbNxA5e6tvb99eeCep/sM7yV3Wz6r3Pl0MYJkI7PVXlE7c/qJYvRZG5cLWVVfHS6Oj/T94LFe21ZEhWrFzAAAaANIHgDQEmvn6xL7Kg4cLdny5kXSMbWe2FnMxWQG55NFX9+bvXTbaVe3ztOJDNckFuflHa504i48ULxpcYSAx9nxcda61y4cT6eOoHjmdjGbg00VGl7e9sKHGcufO/PtkZKEGPmLq6LdQwwAtC4kDwBoiTidtKDE/NwHGYfSSgvLmnX9Y26RkbxGBksycmtcHX1RamMK9NTQoXFyukjSRrcg5uxMTIQPh8N+75vcL34qSD1XXm265oHpLZCeVb199+WvDhcrfHgSIZdOJyq/+vfsAMBNQvIAgJbQV1g0/oIHF+iWTgt5aVU0U9sksms/m1mdNFj58OJu4wepUhI1O9b0vH1C3RWmDZ3PrMopMk4dplqSHDJrrPbvD8T4iJnjH8VlVCiZOTpg5hjNMyuiqbMtrBYeqbhnRtjurb1nJGqmDA8YEie3WB0Gs63GZDOabSP7yOeM004bpWFGBYCbhuQBADfAYWc5bNTRgJ17s4srLMnD1IsmaC9epa7DcN2i7xqHRqodzpMmxONvXzp6vmL8QP/Nd0asmR0WqBTmFFIHQpqYZOtbl64WmRYnBa5ICbmcW3M+q4Y+WXL0bPn+P/RRIZJVs8J66XwKSsz2xlaAWrW6QdQr3e/8D3k9calSLuWtnh22bn44j8PetjvD7hztw+/zVTL+/PHahFjmoAsA3Dy05wH1oT2Pdu7WtufB57HJXpluXYPNZinlAqPZVlVjE/A4VpudTgvu4xA8LnXVhMUtCpARyIQ1JltFFXO56HUn8fPlk/mTBdUbRP415D68ghITqeRxOWYrFRnqzY1aNztBl6jGSclo5JuPzIj0G51Xn5B+tZ+ATKEvN7t/KUqE1PIMZvLemJrmQHseHQLa87hVcMwDAG6Axepw7dHJHrq4zEzSAOkn+/La6mvGIaw2h3uGIMgI+XqTK3YQ152krNJCL6jeIIPJRmZF1oRMTccOot7cqHVzyw0mC3NwhLzSsYPuLyw1k7dDD3Ih8ajaeGOxAwCahuQBAAAA3oPkAQAAAN7Tga/zIPb/oT+F6zxa26pZoQJ+q0XSF/+VyfRBK5GIOPelhDKFm3Yl3/Dpj4VMAVrJtOFqi80Rq5My5Zvz7je5JeW4zqP1PTQvnOkD7+rYyaNpBpO1sNQUrm2djR/aQnGZkcPh+MuYZ4cCwI2qrLFW1piDVEwzJwDtX2c+23L6cvmyJw8zBWiXXv3k/O6vLjMFALhxB47kbX7tOFMA6AhwnQcAAAB4D5IHAAAAeA+SBwAAAHgPkgcAAAB4D5IHAAAAeA+SBwAAAHgPkgcAAAB4D5IHAAAAeA+SBwAAAHgPkgcAAAB4D5IHAAAAeA+SBwAAAHgPkgcAAAB4D5IHAAAAeA+SBwAAAHgPkgcAAAB4D5IHAAAAeA+SBwAAAHgPkgcAAAB4D5IHAAAAeA+SBwAAAHgPkgcAAAB4D5IHAAAAeA/b4XAwvZ3On2f1j/z92Hevj2fKzbbs2TM1BhtTgFby5sZYqZjLFGo9/maan49w7fyeTLl5zmVVP/nOZaYAraRXpM+mOyKYAnQc/zmY/fmP2e8+NowpN9uCx08yfdB6/Hx4r6+LYQrQCCQPD6Y8lFpjQvJoZbu39A7ViJhCrZYlj4NpZY+/mc4UoJXEdvP525oePC6Og3YwLUse5VXWlIePMQVoPXIf3n+292MK0Ah8ywDcmFCtWK0QMAUAaBFsR10ZkgdAo2IifJNHamQ+PKbs9Nx9UffOCGMKANAkPo89ZXjAwFg5U66F7agrQ/IAaNQji3QP3h42faSGKd8c8uV7x+RgpgDQNYzs579ufviTf4kU8ltnd4PtqBNA8gDwrKfOh74wZeJgf7rmJg2J9VuUpGUKAF3DxMFK8ioWckf2xXYEDCQPAM+ShigdDsePx0tD1KLYbj5M7bVmJGqGxPkxBRZrwhDV+EEqut/Plz93fODqubrFU4KDVKLkkZoeoRIumz1nnJZ0Ac4z3P16ypYkh6y5PXzhpCC6hggPFC+6LUjjLyQzXzUnnEwo4GE7hQ7JX8Yf2EP204kyq81ONiim9lrdgiXkD14kYP7IyYZAiq5LQBJ6+S1PCb1/dvi4wSo2m4XtqHPAJwHgAY/LHjPA/8Slqn9+m0eKSUOYPFHPHUmBif3rfsklD1dPG6kmPeQX3hsPx947PTihl+zOpMAH5oXPGRPQI1zC5bLvSAoiXVCAaEFS0Esre9w+NmBEH8WyqcHvbO5FwgqZtqfO5y+3BX/0RO/Vs8MmJygfvD1s231RztkDdDDjByu5HPZnPxYcOVvZP9pXKWdigbu4br7kD17uQ/3xE8EaESmGOA83zh6nfebeqKnD1BMG+z+6OCImwgfbUeeA5AHgwdDefnIJ7/s/S9KzqjPzDWP7+/O5bGZYM/SMkKrlgtc+y16w9cQdT5768Lu8xU+e/OJQsdlqn7YhlXTHz1dk5Rte/TQrZePxOZuOv7Y3Wyrikp93zPQsVo3Rvvy5M1PXpR4+XT6ghyxUK2YGAHQcSYNVReXmE+kV+4/oORw2CSLMgOYZFa8orrDM3nR85sZjm9+8mJ1nxHbUOSB5AHgwcYjKarMfPFZC+r/7s8RHzB3aR0EPao5qg528johXaJXC3GIj+X6k690dSiv99IcCo9nuK+alpVeSGrnbTTSPvJFOQo/dwfrmcBEpuo4hA3QUkSHSbkHiH46WOhysw2mlNUYrCSLMsOapMln9pNxxzrzya1pppcFK17vDdtQRIXkA1Cfz4SXEyqpN9qQE1exxWn8Z9W016Ua+NC9kVn3zW3HfKN8PH+v91L3RwQ2aUCN8JNwtS7vv29H/i+f7vbEhlqmtVV7JfMmWOnt4vBs44gLQHtAXdvjL+GQjmjY6QCLiRQSKosKk9NDm+MdXeZU1tg0LdP96qs/MMZ5vMcN21BEheQDUN3aAP4/LEfLYSyYHkm7SYIXN7hgcI3P/LeUiaOS77LkPMu55/uyBoyXD4mQv3t+DqXXzwLyIsf0VP6SWbX3r4mPvXGJqG2J32laGoRPjcFjjB/rbbI5hvWT0dmQ0Uw1DN3bJlKD2ClN35zOrFjx24uVPMm1Wx6pZYbcND2AGuMF21BEhebSEVMRNHqnRKoV0kcNmTUxQ9Y+R0UWRgDM0XuHny1fKBaSn6esDZiRqRrldotg0MueVc8JfXtuT/IYgG/ZLa3rENXLPRSsi72LRbUFhXen8aNJgFfmWnPHw8SnrjtHdjo+zuFz2uEH1z1JXVFt1gcy/TGSotFttP+1CZtW2f1z+5je9xl9AfvnZqZjC8RUz8SVOJ83Xm559//LPx0sLS8x0JUDnMCjGT+HL3/1tnmsjuu2h1KJy87gB/uS7y11FDXU0QqeljguyyXdp7d1hNKPZ/vnBwvtfPEv6g1XUVy62o04AyaMltCrRg7eH9e7uSxfvn6N7ZFHEyHjmOoBBsfJty7sPiJHPTNSQngDn1uIRl8NePTtsyrDmHsYfHq+YNTpAoxDcPyP0w8fi+0XJxKL6z2BrPh6XvSQ55LrZpV+07C+3BcdGtHnEaSdIxuoZLv3lZDn5ymOqWKyDqXqL1d7wLPW5rJpuQeJVc8JJItyxqofrkXj3zAjbvaU3iZVThgcMjpPXGK1llZbScupr8f45YQuSgoJUopJKCwmvy1JCF04KenElrrqHToVuxuN/f1JXStEcDtaBP0v9fHiD3W5EJy5kVtvtjntTQhdPCX763uhJtTffkh9a3/1twPqFEWMHKZdNCyE15dVURsF21AkgedyslETNzFHqM1eqd36aTdecvVK9e3/e+czqQ2ml7+3LLSu30PUN2eyOJ9+9/P431H2bzcHhsn8/W77wiRNk/vpK68c/Fh475+HSxWYS8jmLkwLja/NTY46cLXv+o8wjZ8qZcmfXN5o6dvX9n3q6SKuqsR0+UxEdKpGKuHYH+Q5ljty+8+XV9Ks1M0cHkER4Jd9AOnrQiUuVch/eqlmhy6cFc9msp9+/Qqb6/oie/DhLGqy8OzlYLObu/E92cYVlbmLA/HHaC1cNZCp6ruRbmHqtPTZsd+YfHCqGjqV/D9mF7JqrBdQftsu3fxST1349qJbUXdtRXrFx1xc5Kj/+kslB8ZE+/zvKhBWzxZ52sWpygnL1rLDJCapDJ8s+P1hA6rEddQJ4Vq0H131WbWSI9K2HY7e9n1FRZX36nu4FJeYVL5wpr6LyeLdgybA+fnu+z6d/MQcoBBOHqvYfLi4qpXJ6Qi8/sqfn8zjnsqr/d6SY/NtPG6UpKjMfPlEaHige2U/x3W/6YfF+IWrRlXzj/sNFZmvdz24a+UU+KEYWpBYXlpr+PFtx6Wo1XU/mk11oEHA5A3rKjBZ76vkK9/spIoIlCXFylVyQVWg4mFpKfn+TmmG9/ZZNDT58puzY+criMssPR/X9esr6RslkEm5xueW734sLneuskPGnjFAf+KOEfEGQosdxmqOjPKuWzaYymfsBDxqHQx3jJfV8Hpt8i5HUyAxwXktPCuSPgec8s2a1UYPIfPx8+Wazvdp4zd+SUi4glfRV+mQcHxGPfMomi53M3Gqjvi0brgD58ddwfVodnlXbQbXPZ9WSv2eyjbhvJjTyt20hf+d26nku7tsRl8NWKwSFJSZS4f4HT7I+m8OyWh31NoF2ux2RbwM8q/a68C3Tct2DJVuXRFQbbBt2XqBjB3FDreKQyvnjNOMHUkcXm9PuzbiByjcfjl1JfgEM8b93esiu9TGThlHtVhFkPi+t7LH9vqgpQ5ULx2t3rOqRkshcCj5+kOqNDTEkZEwfoV47J/yNh2MD/IU9w6XkJwIZOjTW746koNuGqhprkEerpN6CLoi6gqGxcToTEgc9fj2Rb0m63mKt/31KPn0SO0gPyRx07CDIfEorLPViB6EvN7tuDiTjkH7ydUn6yfcmPdeGK+CFr0uA1kX+nhvGDoL8tdOHH+ptR6Q/X0/FDsL9D55sQVU1toabALajDg3Jo+XmjtVIRLxNu9JzCqiDAdfVsFUcZoCbJtq9Idl/1dwwshEu237mtodS733+LNkm758RKhbWXerx8Y+F0zceX/jEybIq65LJQXwuWyLkrpwTqi+33vHkqanrU9/+OkctF8wbH/jNr0W3b0kjk7zxxdVpG1LXv3q+6QZ5aM0ZBwAAoAlIHt7TnFZxmmj3JjbSRy7hffhdHn2G5Xxm1ac/FfqIuZGhTDpJvVCxc08m+c1Nfjrs+71YJuUFa8RR4VIy1S+nygUCjlYl+uMUdQomunYSd003yENrzjgAAABNQPJouS9/LbLa7E8u6+7xYQQNNadVnCbavQlUUqdsLmQzF3YQ6dk15FXIZ455lFXVHdjXV1CXtXLYZCrqzpqZo9Tvbooj3a4NMaQo8PS46qYb5KE1ZxwAAIAmIHm03MlLVa99lu0v4z9xd3f60kKXFreKU6fBRdhm59WmrpxBSJy31LI9NRdCn+rkctkG56nNt7/O+cszp13dpv/zcHlmcxrkaW6jPQAAAI1A8rgp/zlYuP8PfZxOunpuOF1zo63iNF9OEXVdyLgBdc2OTRjk73A4svKZ60XIamj8mXmO7KMg4SOv2JjrnCpYKbqcU+PqisvqbkhxHbBpToM8XbPRnoggiavVOG8KUAgCaj9QgA7NR8LtqfPhcppqVrEt8LlsXZCEj0bT2xkkj5v10j+vpF+tSR6unuI8hnGjreI036mLlRl5xskJqg2LIqaN0vz1nqghMfIf08oKS0z0CBp/wSsP9rx/dvimO7v17e578ERZVY0tPav6XGY1WQ0y1bjBqpREzY41Pec472qpNtpMFtuovn6kmDxS05wGeTp3oz09wn3io6nWTQbGyruH1j1d4ul7uy+fEcoUvGjzXd22Lo1kCgAdgVjIHdnXXyHjq/wEo/r5u3b5w+IVO9fFeHyAUZuK6+777qa4Ps5GeqD9QPJoCfdGUMxW+9Y3L1ZUW+eMoZLHjbaKY69tToc+P0LfD0b1OO//cj/lQsZ6dFf6yUtVSYOVD8wNG9TTd/8f+uffz2AGU/fFWHkc9uzEgAmDlL+fLd/x0RW6/rG3Lx09XzFxsPLRxRFrZocFKoVXi5iw8uG3BSoZf8WM0MGxssYa5GG7rURj43QO6xfoNi6IID+Snl8RPX9CIFMLAM02oKfsyWWRA2Pk00drnvhLZKDK21EDOgS0JObBdVsSI+o1SsPlsDkc6g51V7GZreK4mtNpfrs3ZDTyk4KeuctHT8Sfyax5+r2LAQphWaWl4YRkQUq5oNpoq7z2WItEyPWhmgUzk9Xw2CDPkDi/7fdFrX/9wp/OZkw9jtMc7b8lsTEDlFIx97+HCueOD8wsMPx+soyu/+eT8eeyap586yJd9Jq/PdCTy+WsfOEMU25jaEmsg2pXLYmRL5kpI9T/+7OEfLEM7iXb+78CukmbiQmqRxZF3Pn0qay8a1o1bWt9e8h2rOrh+vryArQk1hz4lmmhert2Eh1csYNofqs4ruZ0SAKsN8+G6YFGdvmumddD0gMZ5HFCsiAyqF7sIEjGKiylYgdB1sG9QR4BnzN1RMCCidSpGddVHfXGaWbsaP9mj9MazDYSO0j/x9/nySS8SUOZVtrc8bnspKHq+2eH3z09lGQyppbFGhqvuG9m2Oq5OjKUPpftL+PPHKMhNavmhI9zNhZHS0nUDOntNzBWTsYnMyH7e2aAU3y079JpIStmhSX0rt9QSmSIdOGkoLW3h5PZkpkztQDtBvkTJbFjz/f5VwsMF7Kq9h8unj1e67r4zF1jf8wNtyOypSxLCX1wvm7xlGDX5Va6IMmdU6nirLFaMhOyTZHfafQggvyUmj46gNTPHa9V+11z42Fj2y94GZJHJ0ESQKsfvvLz5T94e1isTvrlL0VZ+V79peJ9C8ZrE/vVXb07dZhq6vD6yYN8u722Lvbhhbrk4coFE7Tb74u6Z0YYqZ8zTrttefdpI1QzRqnJ0Nhuvnwe+4PHeq+aFTaij3xygvLRu7qRMEHPZO5YzfZ7op5fEZ0yUj1nTMAra3u6nnI8I1Hzt9U9yZrMHB3wzD1R8ZF1j9SZMES1a33Mktuo1mbJbN96JO6WXPQK0ITYCJ8lk4NktW38BAeI7poUFOq83N5dY3/MDbcjkk7IljJrlHpwjJzM+Z1NcfQV8dFhEjLnj56IXzkzdPwg5ZrZYc/eH+2cN8tXynt9XezaOeFk5velhG66I4KuJxrbfsH7OnnyqDZYT6SXNr87d6WjPhftrqdOPvOPy0yhleTrTUkPHCXdS7WXjLSFsxll9T6FpruC0ma1GNsWyA+sqFDJ7v15kx5IXfrM6St5RhIdVH6Ckc7WaadvOD521ZFHdqVn5hpICPzysH75c2fmbk6bszktt9iU2J95lDHt04OFU9elrtxxnvyumzaCukJIIuT+ZWpwQYl53tYTyeuPfXuk7pF1ZBD5gi4ut9zx5Cky6I0vrip8+Qsm4koUYFzJra63mTTdXc6hmgG8JZr4Y264HV3ONbyyh2o0ed7WNNIjFl7TaHKVwbbs2TPJ61MPnSwjMV0XJCGVJL6HBoje/jpn4tqja185T8ahRyYa236ZweBFnTl5sJ0tXax87o/md0++dYKetsOp9xCE1kJmS5+IaSM8Ludkelm9T6Hp7rvfcpmJvW5QTxn5R/7peGlEMPUddzm3hsthRwZLqow2hZQ3IUFF/uJ+O1lWabBabY6dezLTs6r5PLZIyM3IN/pJ6xp7PZZe8eonmRab40Jm1aVcg8b53RcZRj0Id8/BguIys8Fk27778qUc5jhTVLjUV8L97XSZSMgJChAdPU/tNqJCqHUA4LDZJrOt3mbSdLdzT1s9cPG6mvhjbrgdHT5RuvfHApPFLvPhnb5MNaIok9Y1aLTpjfRL2dUk5X99mHoErsbZ4nPf7j4V1daP9lEPAE+7UPHch3W/mhrbfumh4E2d+QrTFmvOFaZwozxeYdoybXGF6WfP9P3jbAXZ39NF96s7XVeY/uvJPhr/+r+QHnvnUn6xeft93clPt5IKy0cH8j/9Xz7ZqsYNVN55WxD5+UWPZrXZJ6w5SnrqXa/6/Moefr78u585RcZ/9K5uD756/tg55iHDrnWYNFS9caGOrnQhv9iWPH2SKbQGXGHapbTFFabJIzUP3h42/7ET+Xrq7jn3qztdV5jG6nwa+2OODvOptx35iHgPLtQNi5O7ml1+88ucf+7PrXe9KvnTfe3BmM1vXvw1rXT31t5lVdbVL1FtJhHu69DY9vtTKnMHYqvAFabNgW+ZjudWNWzVuZGswOddZ3Mwmm05Rcal2067d78cL72QRbVOu+PjLJPVfv+M0KkjNOGB4k2LIwQ8Dqlc99qF485n3HhkZzHR3+I8ZCUS1P2kc6Ebon19b7b7cte9ep4eCtBO0L9jPT6cwaWJP+aG29Ha+brEvooDR0u2vHmRdM4ZeOBwMK2GEDYbS9TICjS2/TKDwYuQPDqeJhq2mj1O634bBTRfRY2VbnmWiAyRdnOeM67narGZZD6T2Z6RW+PqbM47oo1m+xc/Fax4nvqlFagUxET4cDjs977JJZWp58qrTdc/ZVWgp+4eGhonp4sku7jWgW6INjJY4r5cfXlXaUMWOooqZwvO4bVP2J4wyMN3URN/zA23ozidtKDE/NwHGYfSSgvLqGdR/X97ZwLV1JXGcUJWAkkIkIQlYgBBUXA5iiLqiBSLWnCp2ipabZ22Ok61Wrduou3UraeWjnbqtGMXmbbTsbaetmfcbXW6aGtBxaqDCsgqW1gCgezM9xYeMYQElCWF73dy4n3vLnmG+3357n33/a9TymoMYUEezOqNBCvR5/bsl85GehCMPPoObHfWytnKabF36bUjHSSnsDE00OOZ+QNTkwJ3r47w8rAz9/DN9xXwJaevGTwnXpEQ47vqEdWBzVFiT87Jt8ZsWEyo0z49i1CnrW80Ufr0D0+WPzxFsWNlxIQoCcutdVhml5yCBhiQJcf5PZGinJvgv3dtJHMNNwu11wu0SWN9n18SmhhDC9E+ilpniIsBRkQqOCuTJ8q3/ylihj1f1F5nFvDc29qRWmNU+PCeS1Utm6l8cxX99Ipjvs1UQ9C/bXn49DjZaysiUuJan1Cza788ZzOdSHeAX3rfAYL3l/fnfnikhD5GOsMH3xTfLGqcO1n+VEpQUZku/46OuAFD0mxxazYT6Z+v1qYfLBRw3VfPC968NHTmBN8Stb5RZ7p4s376OF84Q6nTfvldeeb1uuO/qMOVwlVzg6NUXjBus7RpjQJON7eMutL25xZX6pckBUAEmVfaCH6cuYatpBBt4hifl5bSQrQlFb32jA+C2IVUcC728+auWzBweJjXaVLBmerC1u92O7PBaGlrR/sOE6LJED0snup/q5jYmpu6oWPdGploPXnql6qDZypU/oKNqaroEM+j54nFp1SWXfs1desSeqQdcIWpHVxkhamPmBs/2kcp84C/0bX8htO/0o9ZUksUT/xcFRPp3WQwZ+XUZV2n1yTCAEJda/jeJe9cuvgKUwoJKUVQ12CiNh82kSECozNLlCCRirlcNqtaY6QKAJ4CtsiTY6Me68FnQ4Pl1Xpoi8N2N5C7Ddu0Bh8EuUarWMRbxDWZLQ2N5rZZlBAtdE5NQ+c2/ekIuMK0X9FNGqYAm1JwrtFDP2eEmKEr22g02+3Mbe0IKkIxnYHQYGREk9u2xnwQBdgO1ALTg7RNFtDWfrsQXGHaEdDLuChglu1JUQFTRkp3LA9PivFZkKDY/efBD09RUOcfSVBMwXUe9wG4Y3hBAlwS45XaPrFcozFW1Bis3ZZWZ26rHtukJ05CbA+1qbADsGkNGrGOLQBwu+BkIdE2ixKi7Y6wA0G6Cuje0EupqQTGIsAKbKzDbmdua0dQsarWQFkEI5rctjWbQ7AdKuwAbLKAtvaL9DAYebgoYFqOpagOfls+a9PFxa9cqak3Pj49CCIVOgNBEARBXBiMPFwUiMcdSFFl3dDs+7KQGlscPa8WCdkDFPR6cgRBEARxZTDycF0eGOObkRZ94q0xh7aNIB6OsJrUqCPnHimqyAfS2OS6BARBEARxcTDycFE6IUXVTNytZFMbOyIIgiCIa4ORh4viWIpqmMqTkTGdNFza3Nx8p8r2GUuRJ8cd/7wkHVF97VZlWLmUJ7e3VziC/I5waiNeQvYQlVc3jYK4bJYqUIgL2voG+NPkojiWopJ78/Y8NyQ1KXDDopDRg8U//lZHPZHBMHGE9OtdoxZMDaSP+zcOVF8ZOlLmnnnp8dC0ZWH0wf0RpvR8IkUpFXPpYwTpKZzaSNxw6b71kUFd9PC8DcMGiT58cdiICDF9fH+gHfUuGHm4KI6lqIordWwW66mUoGnjfDNzNLs/pfdjZFSqqBkS+hE0pA/xh1HSJUkBAX72h54cNuvp2QOiw0X0MYIg9kA76l0w8nBRIMzYmZE3Y13Wwi3ZKRuzUrdcTl5Py/48/tqVpX+5Mv/lSwvSspM3XFy/N6e2nt7RALK2HyB2W/3pcg3U/ewksVU00pc4+lPl9n/m57dsoG8Dn+u+MNE/KsSLPkYQxB5oR70Le+vWrXQSaeHTE3dsFJx6C5O5uaGJeIwFroaRn7JYiLgEXtoms40YDpVF4Wo6OXMmKyiF0PunoFx3pjMbW8+doqiqM54lq4wZKpkxQR4/yid8ILEZFfX1MmW0OvOsSYpREWKd0VJZ07olW5jSc0ac7IHRPoFyAdRqIpfdzI5XSERcGDbZrTI8QvTQBPn4KG82hxUdSqzaOfJTJZz3EXOnx8mmjpWNHSoRCTn5pbTvo1pTKgTwRQ2PEKvrjBqtadp4WfJEGXx6GSHTTlyqn5QfPcgr57bWYLJIxVwonBjjGxkiUmuMMm9+0ni/UeEik6XZz5vn7yvIKyUEpzuITMqbHusH10kfI30avcHy2aky+qBjOLWjMKVw0nDp2Us1E0dIk8b6+ssEt0ubGEfEZbOmxsqmxcpGhou5HPcScus4VaBw1mR5udqQNF7WtoqXkA3GAt0yOMADeuakEdKTF9SllYREWHuG3Ot2JOC5L0jEPZWcgOrpdnAR9fQ+Ri+qp1N686/uv7VoWuCTyUE6g7muwazw4TXpzY+9+hu1TyaUCSAXgRqMFhbLDdzcxn03KFn6qeP8NqWq3FjE3SvwmDX1xpVvXAcX5qDKnHjF6nnBVLBILbi7elv7zBvXuBzWV7tGefDZlXUGLwEbEp9/V/7OF4VQgGlNbzRz2e5Qt7BcHxbkAVcr4LGrNMbHtmbrDJYHY/1eWByydNtvVdWGj9Ki/MTc0iq9vy//8q36kxeqV8xRSoS0APzN4sYNndlJH9XT+xX3oJ7u1I6ozkkVhiDeU8DOzq1/Nv1/cAi/x3vWRoYPEEL35nOJrRA/O13+7uFCB1VEnpy/rYscIBcYTRawO6rMhndu/HqtriOG3Ft2hOrpHQG9DNKPyCtt2nOocPamSwvSLkMCfvhjo7zpPJIvzlYkr896Jj0HgoWZE+VwRshnr5obDEM9cG0pGy6+93WxVMRNfbB1TGO3yh+Tg2ActiAtG6qcuEBvuANAnO9Ymhbc8UPrLv71UBG4WnCXf/+qeMa6rI+OlYJnHBd9V8nBIZ4yCe/tL4sWv3IFXhnH7hw7V7koLRuy4CLhR6VT7hJBOo5jO2poMj+561rKhqwfrtQODxOpAoVwcm6CP4QdGcfvTFubtWzH1dt3dPOnyJm97O1WgfAdwo73j5Q8uCZzzZ4cZlYDcGrIaEcuDkYeSD/iXHbN4TPleqNF7MW5mqeFM2LP1t3wL97UvP15gdHcfKOgIbe0SUG6xfCBniIh+/zVWgHfPVAuyMwhhFXClYRnBOxWCQsWwtDt0NnyqloDjMZ2ZuTlttxONjmTpoVRIIzSjp8j7stAyPLvk3cgWDl5nohdFNK71uFrG4k7PpNHSgP9BGVq/eUb9K6BCNLdOLajF9+7mVukhX575ByxT6xCShhFzBAxdOz/XqoJCSJsJ6+0ke3OCiPTgN0qIwd5abSmfx0jFqtB9379E3odPeD4AtCOXB+MPJB+hMiDs+XJQcfTR3+1c9S7GyPhDMtKGrZW2zqoqmswccgJ3gBSwGDWJPkHLwyD17sbiFoCHu3m7FaRSwi/mVtC3xsGl6fVtT7z3BFpWnCpBpNF09J4vZaobiOTcKOw4T/nqmCA+PGWqO0rwwf4o3w+0kM4tiMwhJYEsfKdTSpw+PvwoQPv3zSUsqOE0T5wks+nf4DsVvGT8ArKdRBAkDlu9U2tRuTkAtCOXB6MPJB+xJqFqviR0tOZ1Zv/cQte9Fl7WIhFvQRN5EaX7xwuWrb9KvNab28ClqliJH0lE51Y03Fp2pbGCJpZxAFEMDa88Un+069fO3GhOjZSsntVhHUQgyDdRwftqLm5tUfqDOaSSp21EcHrx0s1dHYL1lXMZjcB1/4vVMcNGe3INcHIA+lHDFMRy+Bf/zj/h8s1FbX0o8iOKSVX4IcFCfNLG5kXtZatPcrVRO74YRLqEKKNUPK+NeBYmvYeuFmo3ZmRB4M2qRdHyGdTXtXPm5inQZBu4h7sqLjK4O/L1xss1nbEzGfYpazGEBbkwawFoaZJKO7hAhyDdtTDYOSB9CPUGqPCh/dcqmrZTOWbqyLosw4Bl3S9QJs01vf5JaGJMX6z4xXpzw55dKqjp+ZyChpgeJcc5/dEinJugv/etZFeHvT8h2Np2k6xfE5wRlr0nHjFQxPk44ZJjKbmJoO5UW+GweWkEZL5D/jP/IOCLoogXco92NE331ew3VnpawZDj02I8V31iOrA5iheyxMrdvk2Uw1h+rbl4dPjZK+tiEiJk9EZ93QB7YF21Ctg5IH0fRhp132Hi6o0RnBhi6f63yom1mEwT5UzZSjgdHPLgGzr+7mZOZrEMT4vLQ15dl5wgC+/pIKYCHFQJW1/bnGlfklSwMrZyrzSxpzCRmqS17E07V2tEZfWmkW8U2nyH3jPzq2XeHJWzwtev3Agx521PSPfQhb75FSZn5i7MNE/dig96YIgXYJTO2I6J4X1yZ+v1qYfLBRw3aHHbl4aOnOCb4lab7LQ3d9ulVO/VB08U6HyF2xMVUWHeB49Tyw+pbI6YchETmsW8U6lyX/gHe2oV2BZqK8ZsSJ5Pep5dD0HXu5KPY9X9ndCz4PLgX5OS7GxWG6+Eh4MaBoazTDkMplpiXnrMgCHTdzttRaUgwJQETqGpmU1nNMq3iIutA8fZJPlwWdLvDjl1Xo4yWG7G0yEDdq0RlwbGGeLdfK5RDFwlNAQpHXk6hNIy7x5UENdZ2jxrgRCPvF5MHRjqneEoSFeb6GeR7+hrsE054XO6Xk4tSPrzkkh4N11CEjFXC6bVa0xUnJhTquA7cAHgbFA2jrL7gUAvW5HYNqHd6CehxPQyyB9H6OpmfFE4Fmqag3grSANPqjl9F1lAHCL1jEEAAXK1Hom7ACcVqmtN1IfZJPVpDdDU3AlUJsKOwCb1ohrs/J3emPr6JBxvpCuqDHAf4fKYoDwSKvrnLtEEKc4tSPrzklhcwjUaIzQaamwA3BaBUpSYQdgnWX3AgC0o98FGHkgCIIgCNJzsO4KCBGSvV8UNurwa+liNi1S0an7pklv3nOoiD5AuoihIZ7Wi/iQPs8uK20upKuQeHFWzFLSB0g7YOSBIAiCIEjPgXdbEARBEATpOTDyQBAEQRCk58DIA0EQBEGQnoNlNqNwBYIgCIIgPQTOeSAIgiAI0nNg5IEgCIIgSM+BkQeCIAiCID0HRh4IgiAIgvQcLJOpdR8KBEEQBEGQbgXnPBAEQRAE6Snc3P4P+y0UKx/N0xwAAAAASUVORK5CYII="/>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t-EE"/>
          </a:p>
        </p:txBody>
      </p:sp>
      <p:sp>
        <p:nvSpPr>
          <p:cNvPr id="15" name="TextBox 14"/>
          <p:cNvSpPr txBox="1"/>
          <p:nvPr/>
        </p:nvSpPr>
        <p:spPr>
          <a:xfrm>
            <a:off x="12600709" y="7637319"/>
            <a:ext cx="3857251" cy="2231459"/>
          </a:xfrm>
          <a:prstGeom prst="rect">
            <a:avLst/>
          </a:prstGeom>
          <a:noFill/>
        </p:spPr>
        <p:txBody>
          <a:bodyPr wrap="square" rtlCol="0">
            <a:spAutoFit/>
          </a:bodyPr>
          <a:lstStyle/>
          <a:p>
            <a:endParaRPr lang="et-EE"/>
          </a:p>
        </p:txBody>
      </p:sp>
      <p:pic>
        <p:nvPicPr>
          <p:cNvPr id="1030" name="Picture 6" descr="https://lh3.googleusercontent.com/5J5oIoymuu51_TybLbHChuhsyME-J5v2TwV1jQEeqJNA_6ni2CMNrm_h7sXR2jjQpt7glnX_JttIJAz9T_gIvjcnot22wR6zRnDsC676uksv4H2EUCVkv1WxTfNwHtvIQlyz1yhVqs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20690" y="2382983"/>
            <a:ext cx="4471988" cy="4187784"/>
          </a:xfrm>
          <a:prstGeom prst="rect">
            <a:avLst/>
          </a:prstGeom>
          <a:solidFill>
            <a:srgbClr val="FBE5D6"/>
          </a:solidFill>
        </p:spPr>
      </p:pic>
      <p:sp>
        <p:nvSpPr>
          <p:cNvPr id="17" name="TextBox 16"/>
          <p:cNvSpPr txBox="1"/>
          <p:nvPr/>
        </p:nvSpPr>
        <p:spPr>
          <a:xfrm flipH="1">
            <a:off x="6044331" y="2382983"/>
            <a:ext cx="1757362" cy="415498"/>
          </a:xfrm>
          <a:prstGeom prst="rect">
            <a:avLst/>
          </a:prstGeom>
          <a:solidFill>
            <a:schemeClr val="accent1">
              <a:lumMod val="60000"/>
              <a:lumOff val="40000"/>
            </a:schemeClr>
          </a:solidFill>
        </p:spPr>
        <p:txBody>
          <a:bodyPr wrap="square" rtlCol="0">
            <a:spAutoFit/>
          </a:bodyPr>
          <a:lstStyle/>
          <a:p>
            <a:r>
              <a:rPr lang="et-EE" sz="1050" b="1" dirty="0" smtClean="0"/>
              <a:t>IGAPÄEVASED ISESEISVA ÕPPIMISE OSKUSED</a:t>
            </a:r>
          </a:p>
        </p:txBody>
      </p:sp>
      <p:pic>
        <p:nvPicPr>
          <p:cNvPr id="21" name="Picture 2" descr="https://www.hm.ee/sites/default/files/styles/1024x/public/news-cover-images/tugiliin_1.png?itok=LJ69rNWj"/>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473519" y="2293587"/>
            <a:ext cx="2438319" cy="2046142"/>
          </a:xfrm>
          <a:prstGeom prst="rect">
            <a:avLst/>
          </a:prstGeom>
          <a:noFill/>
          <a:extLst>
            <a:ext uri="{909E8E84-426E-40DD-AFC4-6F175D3DCCD1}">
              <a14:hiddenFill xmlns:a14="http://schemas.microsoft.com/office/drawing/2010/main">
                <a:solidFill>
                  <a:srgbClr val="FFFFFF"/>
                </a:solidFill>
              </a14:hiddenFill>
            </a:ext>
          </a:extLst>
        </p:spPr>
      </p:pic>
      <p:pic>
        <p:nvPicPr>
          <p:cNvPr id="19" name="Pilt 18"/>
          <p:cNvPicPr>
            <a:picLocks noChangeAspect="1"/>
          </p:cNvPicPr>
          <p:nvPr/>
        </p:nvPicPr>
        <p:blipFill>
          <a:blip r:embed="rId14"/>
          <a:stretch>
            <a:fillRect/>
          </a:stretch>
        </p:blipFill>
        <p:spPr>
          <a:xfrm>
            <a:off x="10076783" y="4819011"/>
            <a:ext cx="1835055" cy="1841152"/>
          </a:xfrm>
          <a:prstGeom prst="rect">
            <a:avLst/>
          </a:prstGeom>
        </p:spPr>
      </p:pic>
      <p:sp>
        <p:nvSpPr>
          <p:cNvPr id="20" name="TextBox 19"/>
          <p:cNvSpPr txBox="1"/>
          <p:nvPr/>
        </p:nvSpPr>
        <p:spPr>
          <a:xfrm>
            <a:off x="9667251" y="2408501"/>
            <a:ext cx="2168330" cy="253916"/>
          </a:xfrm>
          <a:prstGeom prst="rect">
            <a:avLst/>
          </a:prstGeom>
          <a:solidFill>
            <a:schemeClr val="accent5">
              <a:lumMod val="60000"/>
              <a:lumOff val="40000"/>
            </a:schemeClr>
          </a:solidFill>
        </p:spPr>
        <p:txBody>
          <a:bodyPr wrap="square" rtlCol="0">
            <a:spAutoFit/>
          </a:bodyPr>
          <a:lstStyle/>
          <a:p>
            <a:r>
              <a:rPr lang="et-EE" sz="1050" b="1" dirty="0" smtClean="0"/>
              <a:t>IGAPÄEVANE TOETUS ÕPETAJALE</a:t>
            </a:r>
            <a:endParaRPr lang="et-EE" sz="1050" b="1" dirty="0"/>
          </a:p>
        </p:txBody>
      </p:sp>
      <p:sp>
        <p:nvSpPr>
          <p:cNvPr id="22" name="TextBox 21"/>
          <p:cNvSpPr txBox="1"/>
          <p:nvPr/>
        </p:nvSpPr>
        <p:spPr>
          <a:xfrm>
            <a:off x="10076783" y="4300903"/>
            <a:ext cx="1758798" cy="577081"/>
          </a:xfrm>
          <a:prstGeom prst="rect">
            <a:avLst/>
          </a:prstGeom>
          <a:solidFill>
            <a:schemeClr val="accent1">
              <a:lumMod val="60000"/>
              <a:lumOff val="40000"/>
            </a:schemeClr>
          </a:solidFill>
        </p:spPr>
        <p:txBody>
          <a:bodyPr wrap="square" rtlCol="0">
            <a:spAutoFit/>
          </a:bodyPr>
          <a:lstStyle/>
          <a:p>
            <a:r>
              <a:rPr lang="et-EE" sz="1050" b="1" dirty="0" smtClean="0"/>
              <a:t>LOOD, VIDEOD, TESTID, ÕPPEMATERJALID, PALJU HUVITAVAT </a:t>
            </a:r>
            <a:r>
              <a:rPr lang="et-EE" sz="1050" b="1" dirty="0" smtClean="0">
                <a:hlinkClick r:id="rId15"/>
              </a:rPr>
              <a:t>www.peaasi.ee</a:t>
            </a:r>
            <a:r>
              <a:rPr lang="et-EE" sz="1050" b="1" dirty="0" smtClean="0"/>
              <a:t> </a:t>
            </a:r>
            <a:endParaRPr lang="et-EE" sz="1050" b="1" dirty="0"/>
          </a:p>
        </p:txBody>
      </p:sp>
      <p:pic>
        <p:nvPicPr>
          <p:cNvPr id="2" name="Pilt 1"/>
          <p:cNvPicPr>
            <a:picLocks noChangeAspect="1"/>
          </p:cNvPicPr>
          <p:nvPr/>
        </p:nvPicPr>
        <p:blipFill>
          <a:blip r:embed="rId16"/>
          <a:stretch>
            <a:fillRect/>
          </a:stretch>
        </p:blipFill>
        <p:spPr>
          <a:xfrm>
            <a:off x="9775688" y="47581"/>
            <a:ext cx="2029784" cy="560862"/>
          </a:xfrm>
          <a:prstGeom prst="rect">
            <a:avLst/>
          </a:prstGeom>
        </p:spPr>
      </p:pic>
      <p:sp>
        <p:nvSpPr>
          <p:cNvPr id="3" name="TextBox 2"/>
          <p:cNvSpPr txBox="1"/>
          <p:nvPr/>
        </p:nvSpPr>
        <p:spPr>
          <a:xfrm>
            <a:off x="9327847" y="6611779"/>
            <a:ext cx="5167981" cy="246221"/>
          </a:xfrm>
          <a:prstGeom prst="rect">
            <a:avLst/>
          </a:prstGeom>
          <a:noFill/>
        </p:spPr>
        <p:txBody>
          <a:bodyPr wrap="square" rtlCol="0">
            <a:spAutoFit/>
          </a:bodyPr>
          <a:lstStyle/>
          <a:p>
            <a:r>
              <a:rPr lang="et-EE" sz="1000" dirty="0" smtClean="0"/>
              <a:t>Koostaja Kärt </a:t>
            </a:r>
            <a:r>
              <a:rPr lang="et-EE" sz="1000" dirty="0" err="1" smtClean="0"/>
              <a:t>Käesel</a:t>
            </a:r>
            <a:r>
              <a:rPr lang="et-EE" sz="1000" dirty="0" smtClean="0"/>
              <a:t>  </a:t>
            </a:r>
            <a:r>
              <a:rPr lang="et-EE" sz="1000" dirty="0" smtClean="0">
                <a:hlinkClick r:id="rId17"/>
              </a:rPr>
              <a:t>kart.kaesel@pelgulinna.edu.ee</a:t>
            </a:r>
            <a:endParaRPr lang="et-EE" sz="1000" dirty="0"/>
          </a:p>
        </p:txBody>
      </p:sp>
    </p:spTree>
    <p:extLst>
      <p:ext uri="{BB962C8B-B14F-4D97-AF65-F5344CB8AC3E}">
        <p14:creationId xmlns:p14="http://schemas.microsoft.com/office/powerpoint/2010/main" val="1216586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lt 3"/>
          <p:cNvPicPr>
            <a:picLocks noChangeAspect="1"/>
          </p:cNvPicPr>
          <p:nvPr/>
        </p:nvPicPr>
        <p:blipFill>
          <a:blip r:embed="rId2"/>
          <a:stretch>
            <a:fillRect/>
          </a:stretch>
        </p:blipFill>
        <p:spPr>
          <a:xfrm>
            <a:off x="9185564" y="303701"/>
            <a:ext cx="2780017" cy="762066"/>
          </a:xfrm>
          <a:prstGeom prst="rect">
            <a:avLst/>
          </a:prstGeom>
        </p:spPr>
      </p:pic>
      <p:sp>
        <p:nvSpPr>
          <p:cNvPr id="2" name="Pealkiri 1"/>
          <p:cNvSpPr>
            <a:spLocks noGrp="1"/>
          </p:cNvSpPr>
          <p:nvPr>
            <p:ph type="title"/>
          </p:nvPr>
        </p:nvSpPr>
        <p:spPr/>
        <p:txBody>
          <a:bodyPr>
            <a:normAutofit fontScale="90000"/>
          </a:bodyPr>
          <a:lstStyle/>
          <a:p>
            <a:r>
              <a:rPr lang="et-EE" dirty="0" smtClean="0"/>
              <a:t>Kui soovid – täida ikka ! </a:t>
            </a:r>
            <a:endParaRPr lang="et-EE" dirty="0"/>
          </a:p>
        </p:txBody>
      </p:sp>
      <p:pic>
        <p:nvPicPr>
          <p:cNvPr id="5" name="Pilt 4"/>
          <p:cNvPicPr>
            <a:picLocks noChangeAspect="1"/>
          </p:cNvPicPr>
          <p:nvPr/>
        </p:nvPicPr>
        <p:blipFill>
          <a:blip r:embed="rId3"/>
          <a:stretch>
            <a:fillRect/>
          </a:stretch>
        </p:blipFill>
        <p:spPr>
          <a:xfrm>
            <a:off x="2498513" y="1536633"/>
            <a:ext cx="6096851" cy="3429479"/>
          </a:xfrm>
          <a:prstGeom prst="rect">
            <a:avLst/>
          </a:prstGeom>
        </p:spPr>
      </p:pic>
      <p:sp>
        <p:nvSpPr>
          <p:cNvPr id="3" name="Teksti kohatäide 2"/>
          <p:cNvSpPr>
            <a:spLocks noGrp="1"/>
          </p:cNvSpPr>
          <p:nvPr>
            <p:ph type="body" idx="1"/>
          </p:nvPr>
        </p:nvSpPr>
        <p:spPr/>
        <p:txBody>
          <a:bodyPr/>
          <a:lstStyle/>
          <a:p>
            <a:r>
              <a:rPr lang="et-EE" dirty="0" smtClean="0"/>
              <a:t>Konspekti tegemine on õpioskus</a:t>
            </a:r>
            <a:endParaRPr lang="et-EE" dirty="0"/>
          </a:p>
        </p:txBody>
      </p:sp>
    </p:spTree>
    <p:extLst>
      <p:ext uri="{BB962C8B-B14F-4D97-AF65-F5344CB8AC3E}">
        <p14:creationId xmlns:p14="http://schemas.microsoft.com/office/powerpoint/2010/main" val="3691315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fi-FI" dirty="0" err="1"/>
              <a:t>Inimese</a:t>
            </a:r>
            <a:r>
              <a:rPr lang="fi-FI" dirty="0"/>
              <a:t> </a:t>
            </a:r>
            <a:r>
              <a:rPr lang="fi-FI" dirty="0" err="1"/>
              <a:t>mina</a:t>
            </a:r>
            <a:r>
              <a:rPr lang="fi-FI" dirty="0"/>
              <a:t> ja </a:t>
            </a:r>
            <a:r>
              <a:rPr lang="et-EE" dirty="0" smtClean="0"/>
              <a:t>teised </a:t>
            </a:r>
            <a:endParaRPr lang="et-EE" dirty="0"/>
          </a:p>
        </p:txBody>
      </p:sp>
      <p:sp>
        <p:nvSpPr>
          <p:cNvPr id="3" name="Sisu kohatäide 2"/>
          <p:cNvSpPr>
            <a:spLocks noGrp="1"/>
          </p:cNvSpPr>
          <p:nvPr>
            <p:ph idx="1"/>
          </p:nvPr>
        </p:nvSpPr>
        <p:spPr>
          <a:xfrm>
            <a:off x="838200" y="1502228"/>
            <a:ext cx="6385560" cy="5172891"/>
          </a:xfrm>
        </p:spPr>
        <p:txBody>
          <a:bodyPr>
            <a:normAutofit lnSpcReduction="10000"/>
          </a:bodyPr>
          <a:lstStyle/>
          <a:p>
            <a:pPr marL="0" indent="0">
              <a:buNone/>
            </a:pPr>
            <a:r>
              <a:rPr lang="et-EE" dirty="0" smtClean="0"/>
              <a:t>Sotsiaalne aatom, harjutus. </a:t>
            </a:r>
            <a:r>
              <a:rPr lang="et-EE" dirty="0" smtClean="0"/>
              <a:t>Keskmine täpp oled sina. Tema ümber hakka märkima inimesi oma elust.</a:t>
            </a:r>
          </a:p>
          <a:p>
            <a:pPr marL="514350" indent="-514350">
              <a:buAutoNum type="arabicPeriod"/>
            </a:pPr>
            <a:r>
              <a:rPr lang="et-EE" dirty="0"/>
              <a:t>v</a:t>
            </a:r>
            <a:r>
              <a:rPr lang="et-EE" dirty="0" smtClean="0"/>
              <a:t>öönd  – kõige lähedasem / pere</a:t>
            </a:r>
          </a:p>
          <a:p>
            <a:pPr marL="514350" indent="-514350">
              <a:buAutoNum type="arabicPeriod"/>
            </a:pPr>
            <a:r>
              <a:rPr lang="et-EE" dirty="0" smtClean="0"/>
              <a:t>lähedased sõbrad</a:t>
            </a:r>
          </a:p>
          <a:p>
            <a:pPr marL="514350" indent="-514350">
              <a:buAutoNum type="arabicPeriod"/>
            </a:pPr>
            <a:r>
              <a:rPr lang="et-EE" dirty="0" smtClean="0"/>
              <a:t>Sõbrad, mõned sugulased</a:t>
            </a:r>
          </a:p>
          <a:p>
            <a:pPr marL="514350" indent="-514350">
              <a:buAutoNum type="arabicPeriod"/>
            </a:pPr>
            <a:r>
              <a:rPr lang="et-EE" dirty="0" smtClean="0"/>
              <a:t>Tuttavad, endised sõbrad</a:t>
            </a:r>
          </a:p>
          <a:p>
            <a:pPr marL="514350" indent="-514350">
              <a:buAutoNum type="arabicPeriod"/>
            </a:pPr>
            <a:r>
              <a:rPr lang="et-EE" dirty="0" smtClean="0"/>
              <a:t>Teised , nägupidi tuttavad </a:t>
            </a:r>
          </a:p>
          <a:p>
            <a:pPr marL="514350" indent="-514350">
              <a:buAutoNum type="arabicPeriod"/>
            </a:pPr>
            <a:r>
              <a:rPr lang="et-EE" dirty="0" smtClean="0"/>
              <a:t>Võõrad  (veel) </a:t>
            </a:r>
          </a:p>
          <a:p>
            <a:pPr marL="0" indent="0">
              <a:buNone/>
            </a:pPr>
            <a:r>
              <a:rPr lang="et-EE" dirty="0" smtClean="0"/>
              <a:t>Liiklejad, õpetajad, peretuttavad, kaasreisijad, naabrid, sugulased, staarid, eeskujud, trennikaaslased jne </a:t>
            </a:r>
            <a:endParaRPr lang="et-EE" dirty="0" smtClean="0"/>
          </a:p>
          <a:p>
            <a:pPr marL="0" indent="0">
              <a:buNone/>
            </a:pPr>
            <a:endParaRPr lang="et-EE" dirty="0"/>
          </a:p>
        </p:txBody>
      </p:sp>
      <p:pic>
        <p:nvPicPr>
          <p:cNvPr id="6" name="Pilt 5"/>
          <p:cNvPicPr>
            <a:picLocks noChangeAspect="1"/>
          </p:cNvPicPr>
          <p:nvPr/>
        </p:nvPicPr>
        <p:blipFill>
          <a:blip r:embed="rId2"/>
          <a:stretch>
            <a:fillRect/>
          </a:stretch>
        </p:blipFill>
        <p:spPr>
          <a:xfrm>
            <a:off x="7106194" y="1351045"/>
            <a:ext cx="5085806" cy="4745090"/>
          </a:xfrm>
          <a:prstGeom prst="rect">
            <a:avLst/>
          </a:prstGeom>
        </p:spPr>
      </p:pic>
    </p:spTree>
    <p:extLst>
      <p:ext uri="{BB962C8B-B14F-4D97-AF65-F5344CB8AC3E}">
        <p14:creationId xmlns:p14="http://schemas.microsoft.com/office/powerpoint/2010/main" val="106206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MINA KUJUNEMINE – HOIAKUD, USKUMUSED</a:t>
            </a:r>
            <a:endParaRPr lang="et-EE" dirty="0"/>
          </a:p>
        </p:txBody>
      </p:sp>
      <p:sp>
        <p:nvSpPr>
          <p:cNvPr id="3" name="Sisu kohatäide 2"/>
          <p:cNvSpPr>
            <a:spLocks noGrp="1"/>
          </p:cNvSpPr>
          <p:nvPr>
            <p:ph idx="1"/>
          </p:nvPr>
        </p:nvSpPr>
        <p:spPr>
          <a:xfrm>
            <a:off x="838200" y="1825625"/>
            <a:ext cx="10515600" cy="4718866"/>
          </a:xfrm>
        </p:spPr>
        <p:txBody>
          <a:bodyPr/>
          <a:lstStyle/>
          <a:p>
            <a:r>
              <a:rPr lang="et-EE" dirty="0" smtClean="0"/>
              <a:t>Igaüks võib meile mõjuda, anda meile hinnanguid, kommenteerida</a:t>
            </a:r>
          </a:p>
          <a:p>
            <a:r>
              <a:rPr lang="et-EE" dirty="0" smtClean="0"/>
              <a:t>Hinnangud võivad olla positiivsed, negatiivsed, neutraalsed jne</a:t>
            </a:r>
          </a:p>
          <a:p>
            <a:r>
              <a:rPr lang="et-EE" dirty="0" smtClean="0"/>
              <a:t>Vaata oma märklauda – milliseid nooli sa saad? Oled saanud?</a:t>
            </a:r>
          </a:p>
          <a:p>
            <a:r>
              <a:rPr lang="et-EE" dirty="0" smtClean="0"/>
              <a:t>Buddha aju autor soovitab: lase esimesel noolel maha </a:t>
            </a:r>
            <a:endParaRPr lang="et-EE" dirty="0"/>
          </a:p>
          <a:p>
            <a:pPr marL="0" indent="0">
              <a:buNone/>
            </a:pPr>
            <a:r>
              <a:rPr lang="et-EE" dirty="0"/>
              <a:t> </a:t>
            </a:r>
            <a:r>
              <a:rPr lang="et-EE" dirty="0" smtClean="0"/>
              <a:t>  kukkuda. </a:t>
            </a:r>
          </a:p>
          <a:p>
            <a:r>
              <a:rPr lang="et-EE" dirty="0" smtClean="0"/>
              <a:t>Hinnanguid anda ei ole vaja (va õppimisel tagasiside).</a:t>
            </a:r>
          </a:p>
          <a:p>
            <a:r>
              <a:rPr lang="et-EE" dirty="0" smtClean="0"/>
              <a:t>Nooli lasta ei ole vaja (va </a:t>
            </a:r>
            <a:r>
              <a:rPr lang="et-EE" dirty="0" err="1" smtClean="0"/>
              <a:t>Cupido</a:t>
            </a:r>
            <a:r>
              <a:rPr lang="et-EE" dirty="0" smtClean="0"/>
              <a:t> armastuse omad).</a:t>
            </a:r>
          </a:p>
          <a:p>
            <a:r>
              <a:rPr lang="et-EE" dirty="0" err="1" smtClean="0"/>
              <a:t>MINA-le</a:t>
            </a:r>
            <a:r>
              <a:rPr lang="et-EE" dirty="0" smtClean="0"/>
              <a:t> meeldib heasoovilikkus, lahkus, andestamine</a:t>
            </a:r>
          </a:p>
          <a:p>
            <a:r>
              <a:rPr lang="et-EE" dirty="0" smtClean="0"/>
              <a:t>Nii kujuneb usk, et inimesed on lahked ja head</a:t>
            </a:r>
          </a:p>
        </p:txBody>
      </p:sp>
      <p:pic>
        <p:nvPicPr>
          <p:cNvPr id="4" name="Pilt 3"/>
          <p:cNvPicPr>
            <a:picLocks noChangeAspect="1"/>
          </p:cNvPicPr>
          <p:nvPr/>
        </p:nvPicPr>
        <p:blipFill>
          <a:blip r:embed="rId2"/>
          <a:stretch>
            <a:fillRect/>
          </a:stretch>
        </p:blipFill>
        <p:spPr>
          <a:xfrm>
            <a:off x="9588137" y="3275878"/>
            <a:ext cx="2346823" cy="3482109"/>
          </a:xfrm>
          <a:prstGeom prst="rect">
            <a:avLst/>
          </a:prstGeom>
        </p:spPr>
      </p:pic>
    </p:spTree>
    <p:extLst>
      <p:ext uri="{BB962C8B-B14F-4D97-AF65-F5344CB8AC3E}">
        <p14:creationId xmlns:p14="http://schemas.microsoft.com/office/powerpoint/2010/main" val="206188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Sotsiaalsed rollid</a:t>
            </a:r>
            <a:endParaRPr lang="et-EE" dirty="0"/>
          </a:p>
        </p:txBody>
      </p:sp>
      <p:sp>
        <p:nvSpPr>
          <p:cNvPr id="3" name="Sisu kohatäide 2"/>
          <p:cNvSpPr>
            <a:spLocks noGrp="1"/>
          </p:cNvSpPr>
          <p:nvPr>
            <p:ph idx="1"/>
          </p:nvPr>
        </p:nvSpPr>
        <p:spPr/>
        <p:txBody>
          <a:bodyPr/>
          <a:lstStyle/>
          <a:p>
            <a:r>
              <a:rPr lang="et-EE" dirty="0" smtClean="0"/>
              <a:t>Need, mida me teistega suhtlemisel kasutame</a:t>
            </a:r>
          </a:p>
          <a:p>
            <a:r>
              <a:rPr lang="et-EE" dirty="0" smtClean="0"/>
              <a:t>Nimeta oma rolle – seltskonnas, tööalases suhtlemises, kodus, koolis. </a:t>
            </a:r>
          </a:p>
          <a:p>
            <a:r>
              <a:rPr lang="et-EE" dirty="0" smtClean="0"/>
              <a:t>Rollil on rolliootused ja rolli sooritused – nt õpetaja roll</a:t>
            </a:r>
          </a:p>
          <a:p>
            <a:r>
              <a:rPr lang="et-EE" dirty="0" smtClean="0"/>
              <a:t>Meeskonnas mängib igaüks rolli – need saab kokku leppida või need kujunevad välja. </a:t>
            </a:r>
          </a:p>
          <a:p>
            <a:r>
              <a:rPr lang="et-EE" dirty="0" smtClean="0"/>
              <a:t>Väga harva on inimene ilma ühiskondliku rollita</a:t>
            </a:r>
          </a:p>
          <a:p>
            <a:r>
              <a:rPr lang="et-EE" dirty="0" smtClean="0"/>
              <a:t>Rollid on erineva tähtsusega ja erineva olulisusega / oleneb uskumustest ja kokkulepetest</a:t>
            </a:r>
          </a:p>
          <a:p>
            <a:r>
              <a:rPr lang="et-EE" dirty="0" smtClean="0"/>
              <a:t>Kellel on koolis kõige tähtsam roll?</a:t>
            </a:r>
            <a:endParaRPr lang="et-EE" dirty="0"/>
          </a:p>
        </p:txBody>
      </p:sp>
    </p:spTree>
    <p:extLst>
      <p:ext uri="{BB962C8B-B14F-4D97-AF65-F5344CB8AC3E}">
        <p14:creationId xmlns:p14="http://schemas.microsoft.com/office/powerpoint/2010/main" val="3248582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lt 3"/>
          <p:cNvPicPr>
            <a:picLocks noChangeAspect="1"/>
          </p:cNvPicPr>
          <p:nvPr/>
        </p:nvPicPr>
        <p:blipFill>
          <a:blip r:embed="rId2"/>
          <a:stretch>
            <a:fillRect/>
          </a:stretch>
        </p:blipFill>
        <p:spPr>
          <a:xfrm>
            <a:off x="9227127" y="303701"/>
            <a:ext cx="2780017" cy="762066"/>
          </a:xfrm>
          <a:prstGeom prst="rect">
            <a:avLst/>
          </a:prstGeom>
        </p:spPr>
      </p:pic>
      <p:sp>
        <p:nvSpPr>
          <p:cNvPr id="2" name="Pealkiri 1"/>
          <p:cNvSpPr>
            <a:spLocks noGrp="1"/>
          </p:cNvSpPr>
          <p:nvPr>
            <p:ph type="title"/>
          </p:nvPr>
        </p:nvSpPr>
        <p:spPr/>
        <p:txBody>
          <a:bodyPr>
            <a:normAutofit fontScale="90000"/>
          </a:bodyPr>
          <a:lstStyle/>
          <a:p>
            <a:r>
              <a:rPr lang="et-EE" dirty="0" smtClean="0"/>
              <a:t>Tagasi pöördumise juurde:</a:t>
            </a:r>
            <a:endParaRPr lang="et-EE" dirty="0"/>
          </a:p>
        </p:txBody>
      </p:sp>
      <p:sp>
        <p:nvSpPr>
          <p:cNvPr id="3" name="Teksti kohatäide 2"/>
          <p:cNvSpPr>
            <a:spLocks noGrp="1"/>
          </p:cNvSpPr>
          <p:nvPr>
            <p:ph type="body" idx="1"/>
          </p:nvPr>
        </p:nvSpPr>
        <p:spPr/>
        <p:txBody>
          <a:bodyPr>
            <a:normAutofit/>
          </a:bodyPr>
          <a:lstStyle/>
          <a:p>
            <a:pPr marL="152396" indent="0" fontAlgn="base">
              <a:buNone/>
            </a:pPr>
            <a:r>
              <a:rPr lang="et-EE" dirty="0">
                <a:latin typeface="Calibri" panose="020F0502020204030204" pitchFamily="34" charset="0"/>
                <a:ea typeface="Calibri"/>
                <a:cs typeface="Calibri" panose="020F0502020204030204" pitchFamily="34" charset="0"/>
                <a:sym typeface="Calibri"/>
              </a:rPr>
              <a:t>Võtame aega, et küsida õpilastelt, kuidas neil päriselt läheb ja kuidas nad end tunnevad</a:t>
            </a:r>
            <a:r>
              <a:rPr lang="et-EE" dirty="0" smtClean="0">
                <a:latin typeface="Calibri" panose="020F0502020204030204" pitchFamily="34" charset="0"/>
                <a:ea typeface="Calibri"/>
                <a:cs typeface="Calibri" panose="020F0502020204030204" pitchFamily="34" charset="0"/>
                <a:sym typeface="Calibri"/>
              </a:rPr>
              <a:t>.</a:t>
            </a:r>
          </a:p>
          <a:p>
            <a:pPr marL="152396" indent="0" fontAlgn="base">
              <a:buNone/>
            </a:pPr>
            <a:endParaRPr lang="et-EE" dirty="0">
              <a:latin typeface="Calibri" panose="020F0502020204030204" pitchFamily="34" charset="0"/>
              <a:cs typeface="Calibri" panose="020F0502020204030204" pitchFamily="34" charset="0"/>
              <a:sym typeface="Calibri"/>
            </a:endParaRPr>
          </a:p>
          <a:p>
            <a:pPr marL="152396" indent="0" fontAlgn="base">
              <a:buNone/>
            </a:pPr>
            <a:r>
              <a:rPr lang="et-EE" dirty="0">
                <a:hlinkClick r:id="rId3"/>
              </a:rPr>
              <a:t>https://</a:t>
            </a:r>
            <a:r>
              <a:rPr lang="et-EE" dirty="0" smtClean="0">
                <a:hlinkClick r:id="rId3"/>
              </a:rPr>
              <a:t>forms.gle/S6DiTBUvJ1MDoNbj6</a:t>
            </a:r>
            <a:r>
              <a:rPr lang="et-EE" dirty="0" smtClean="0"/>
              <a:t> </a:t>
            </a:r>
          </a:p>
          <a:p>
            <a:pPr marL="152396" indent="0" fontAlgn="base">
              <a:buNone/>
            </a:pPr>
            <a:endParaRPr lang="et-EE" dirty="0"/>
          </a:p>
          <a:p>
            <a:pPr marL="152396" indent="0" fontAlgn="base">
              <a:buNone/>
            </a:pPr>
            <a:r>
              <a:rPr lang="et-EE" dirty="0" smtClean="0"/>
              <a:t>Palun täida vorm. </a:t>
            </a:r>
            <a:endParaRPr lang="et-EE" dirty="0"/>
          </a:p>
          <a:p>
            <a:pPr marL="152396" indent="0" fontAlgn="base">
              <a:buNone/>
            </a:pPr>
            <a:endParaRPr lang="et-EE" dirty="0" smtClean="0"/>
          </a:p>
          <a:p>
            <a:pPr marL="152396" indent="0" fontAlgn="base">
              <a:buNone/>
            </a:pPr>
            <a:endParaRPr lang="et-EE" dirty="0"/>
          </a:p>
          <a:p>
            <a:pPr marL="152396" indent="0" fontAlgn="base">
              <a:buNone/>
            </a:pPr>
            <a:r>
              <a:rPr lang="et-EE" smtClean="0"/>
              <a:t>Aitäh osalemast.</a:t>
            </a:r>
            <a:endParaRPr lang="et-EE" dirty="0"/>
          </a:p>
        </p:txBody>
      </p:sp>
    </p:spTree>
    <p:extLst>
      <p:ext uri="{BB962C8B-B14F-4D97-AF65-F5344CB8AC3E}">
        <p14:creationId xmlns:p14="http://schemas.microsoft.com/office/powerpoint/2010/main" val="344269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410</Words>
  <Application>Microsoft Office PowerPoint</Application>
  <PresentationFormat>Laiekraan</PresentationFormat>
  <Paragraphs>85</Paragraphs>
  <Slides>8</Slides>
  <Notes>2</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8</vt:i4>
      </vt:variant>
    </vt:vector>
  </HeadingPairs>
  <TitlesOfParts>
    <vt:vector size="12" baseType="lpstr">
      <vt:lpstr>Arial</vt:lpstr>
      <vt:lpstr>Calibri</vt:lpstr>
      <vt:lpstr>Calibri Light</vt:lpstr>
      <vt:lpstr>Office'i kujundus</vt:lpstr>
      <vt:lpstr>SOTSIAALNE ISIKSUS</vt:lpstr>
      <vt:lpstr>I Kuidas arvestuse saab? Lihtsalt saab. </vt:lpstr>
      <vt:lpstr>DISTANTSÕPE – ABIKS KODUS ÕPPIJALE  JA  ÕPETAJALE</vt:lpstr>
      <vt:lpstr>Kui soovid – täida ikka ! </vt:lpstr>
      <vt:lpstr>Inimese mina ja teised </vt:lpstr>
      <vt:lpstr>MINA KUJUNEMINE – HOIAKUD, USKUMUSED</vt:lpstr>
      <vt:lpstr>Sotsiaalsed rollid</vt:lpstr>
      <vt:lpstr>Tagasi pöördumise juurde:</vt:lpstr>
    </vt:vector>
  </TitlesOfParts>
  <Company>Tallinna Haridusamet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kasutaja</dc:creator>
  <cp:lastModifiedBy>kasutaja</cp:lastModifiedBy>
  <cp:revision>7</cp:revision>
  <dcterms:created xsi:type="dcterms:W3CDTF">2021-03-30T19:54:24Z</dcterms:created>
  <dcterms:modified xsi:type="dcterms:W3CDTF">2021-03-30T20:49:16Z</dcterms:modified>
</cp:coreProperties>
</file>